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28" r:id="rId3"/>
    <p:sldId id="265" r:id="rId4"/>
    <p:sldId id="314" r:id="rId5"/>
    <p:sldId id="258" r:id="rId6"/>
    <p:sldId id="330" r:id="rId7"/>
    <p:sldId id="266" r:id="rId8"/>
    <p:sldId id="267" r:id="rId9"/>
    <p:sldId id="257" r:id="rId10"/>
    <p:sldId id="279" r:id="rId11"/>
    <p:sldId id="307" r:id="rId12"/>
    <p:sldId id="280" r:id="rId13"/>
    <p:sldId id="282" r:id="rId14"/>
    <p:sldId id="283" r:id="rId15"/>
    <p:sldId id="281" r:id="rId16"/>
    <p:sldId id="285" r:id="rId17"/>
    <p:sldId id="310" r:id="rId18"/>
    <p:sldId id="308" r:id="rId19"/>
    <p:sldId id="306" r:id="rId20"/>
    <p:sldId id="309" r:id="rId21"/>
    <p:sldId id="268" r:id="rId22"/>
    <p:sldId id="311" r:id="rId23"/>
    <p:sldId id="269" r:id="rId24"/>
    <p:sldId id="300" r:id="rId25"/>
    <p:sldId id="329" r:id="rId26"/>
    <p:sldId id="270" r:id="rId27"/>
    <p:sldId id="271" r:id="rId28"/>
    <p:sldId id="273" r:id="rId29"/>
    <p:sldId id="274" r:id="rId30"/>
    <p:sldId id="315" r:id="rId31"/>
    <p:sldId id="316" r:id="rId32"/>
    <p:sldId id="303" r:id="rId33"/>
    <p:sldId id="304" r:id="rId34"/>
    <p:sldId id="317" r:id="rId35"/>
    <p:sldId id="277" r:id="rId36"/>
    <p:sldId id="313" r:id="rId37"/>
    <p:sldId id="297" r:id="rId38"/>
    <p:sldId id="318" r:id="rId39"/>
    <p:sldId id="299" r:id="rId40"/>
    <p:sldId id="319" r:id="rId41"/>
    <p:sldId id="32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2" autoAdjust="0"/>
    <p:restoredTop sz="77981" autoAdjust="0"/>
  </p:normalViewPr>
  <p:slideViewPr>
    <p:cSldViewPr>
      <p:cViewPr>
        <p:scale>
          <a:sx n="50" d="100"/>
          <a:sy n="50" d="100"/>
        </p:scale>
        <p:origin x="-330" y="66"/>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30" d="100"/>
          <a:sy n="30" d="100"/>
        </p:scale>
        <p:origin x="-1258" y="-9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83D4EA-C42C-4000-8FCD-5096988C3F49}" type="datetimeFigureOut">
              <a:rPr lang="en-US" smtClean="0"/>
              <a:t>11/14/2012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EF6EB3-8483-486D-9287-BB6B504589A7}" type="slidenum">
              <a:rPr lang="en-US" smtClean="0"/>
              <a:t>‹#›</a:t>
            </a:fld>
            <a:endParaRPr lang="en-US"/>
          </a:p>
        </p:txBody>
      </p:sp>
    </p:spTree>
    <p:extLst>
      <p:ext uri="{BB962C8B-B14F-4D97-AF65-F5344CB8AC3E}">
        <p14:creationId xmlns:p14="http://schemas.microsoft.com/office/powerpoint/2010/main" val="3722902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(fiber that holds it together)</a:t>
            </a:r>
          </a:p>
          <a:p>
            <a:r>
              <a:rPr lang="en-US" dirty="0" smtClean="0"/>
              <a:t> </a:t>
            </a:r>
            <a:endParaRPr lang="en-US" dirty="0"/>
          </a:p>
          <a:p>
            <a:r>
              <a:rPr lang="en-US" dirty="0" smtClean="0"/>
              <a:t>Last</a:t>
            </a:r>
            <a:r>
              <a:rPr lang="en-US" baseline="0" dirty="0" smtClean="0"/>
              <a:t> time we met, we began “laying the groundwork” so that you could go back and support teachers’ and leaders’ in your districts in a foundational understanding of the Teacher professional growth and effectiveness system.</a:t>
            </a:r>
          </a:p>
          <a:p>
            <a:endParaRPr lang="en-US" baseline="0" dirty="0" smtClean="0"/>
          </a:p>
          <a:p>
            <a:r>
              <a:rPr lang="en-US" baseline="0" dirty="0" smtClean="0"/>
              <a:t>This time we want to continue laying the groundwork by making connections between your work to implement the Common Core and teacher effectiveness. </a:t>
            </a:r>
            <a:endParaRPr lang="en-US" dirty="0" smtClean="0"/>
          </a:p>
        </p:txBody>
      </p:sp>
      <p:sp>
        <p:nvSpPr>
          <p:cNvPr id="4" name="Slide Number Placeholder 3"/>
          <p:cNvSpPr>
            <a:spLocks noGrp="1"/>
          </p:cNvSpPr>
          <p:nvPr>
            <p:ph type="sldNum" sz="quarter" idx="10"/>
          </p:nvPr>
        </p:nvSpPr>
        <p:spPr/>
        <p:txBody>
          <a:bodyPr/>
          <a:lstStyle/>
          <a:p>
            <a:fld id="{3FEF6EB3-8483-486D-9287-BB6B504589A7}" type="slidenum">
              <a:rPr lang="en-US" smtClean="0"/>
              <a:t>1</a:t>
            </a:fld>
            <a:endParaRPr lang="en-US"/>
          </a:p>
        </p:txBody>
      </p:sp>
    </p:spTree>
    <p:extLst>
      <p:ext uri="{BB962C8B-B14F-4D97-AF65-F5344CB8AC3E}">
        <p14:creationId xmlns:p14="http://schemas.microsoft.com/office/powerpoint/2010/main" val="3935881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2010, the commissioner outlined</a:t>
            </a:r>
            <a:r>
              <a:rPr lang="en-US" sz="1200" kern="1200" baseline="0" dirty="0" smtClean="0">
                <a:solidFill>
                  <a:schemeClr val="tx1"/>
                </a:solidFill>
                <a:effectLst/>
                <a:latin typeface="+mn-lt"/>
                <a:ea typeface="+mn-ea"/>
                <a:cs typeface="+mn-cs"/>
              </a:rPr>
              <a:t> the KBE strategic plan for Kentucky schools.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Strategic Plan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organized by Strategic Priorities, Objectives and Goals--goals are defined by a unique Delivery Plan, which will include various projects, or strategies. </a:t>
            </a:r>
            <a:endParaRPr lang="en-US" dirty="0" smtClean="0">
              <a:effectLst/>
            </a:endParaRPr>
          </a:p>
          <a:p>
            <a:r>
              <a:rPr lang="en-US" sz="1200" b="1" kern="1200" dirty="0" smtClean="0">
                <a:solidFill>
                  <a:schemeClr val="tx1"/>
                </a:solidFill>
                <a:effectLst/>
                <a:latin typeface="+mn-lt"/>
                <a:ea typeface="+mn-ea"/>
                <a:cs typeface="+mn-cs"/>
              </a:rPr>
              <a:t>The Five Strategic Priorities Are:</a:t>
            </a:r>
            <a:endParaRPr lang="en-US" dirty="0" smtClean="0">
              <a:effectLst/>
            </a:endParaRPr>
          </a:p>
          <a:p>
            <a:pPr lvl="0"/>
            <a:r>
              <a:rPr lang="en-US" sz="1200" kern="1200" dirty="0" smtClean="0">
                <a:solidFill>
                  <a:schemeClr val="tx1"/>
                </a:solidFill>
                <a:effectLst/>
                <a:latin typeface="+mn-lt"/>
                <a:ea typeface="+mn-ea"/>
                <a:cs typeface="+mn-cs"/>
              </a:rPr>
              <a:t>· Next-Generation Learners</a:t>
            </a:r>
            <a:endParaRPr lang="en-US" dirty="0" smtClean="0">
              <a:effectLst/>
            </a:endParaRPr>
          </a:p>
          <a:p>
            <a:pPr lvl="0"/>
            <a:r>
              <a:rPr lang="en-US" sz="1200" kern="1200" dirty="0" smtClean="0">
                <a:solidFill>
                  <a:schemeClr val="tx1"/>
                </a:solidFill>
                <a:effectLst/>
                <a:latin typeface="+mn-lt"/>
                <a:ea typeface="+mn-ea"/>
                <a:cs typeface="+mn-cs"/>
              </a:rPr>
              <a:t>· Next-Generation Professionals</a:t>
            </a:r>
            <a:endParaRPr lang="en-US" dirty="0" smtClean="0">
              <a:effectLst/>
            </a:endParaRPr>
          </a:p>
          <a:p>
            <a:pPr lvl="0"/>
            <a:r>
              <a:rPr lang="en-US" sz="1200" kern="1200" dirty="0" smtClean="0">
                <a:solidFill>
                  <a:schemeClr val="tx1"/>
                </a:solidFill>
                <a:effectLst/>
                <a:latin typeface="+mn-lt"/>
                <a:ea typeface="+mn-ea"/>
                <a:cs typeface="+mn-cs"/>
              </a:rPr>
              <a:t>· Next-Generation Schools and Districts</a:t>
            </a:r>
            <a:endParaRPr lang="en-US" dirty="0" smtClean="0">
              <a:effectLst/>
            </a:endParaRPr>
          </a:p>
          <a:p>
            <a:pPr lvl="0"/>
            <a:r>
              <a:rPr lang="en-US" sz="1200" kern="1200" dirty="0" smtClean="0">
                <a:solidFill>
                  <a:schemeClr val="tx1"/>
                </a:solidFill>
                <a:effectLst/>
                <a:latin typeface="+mn-lt"/>
                <a:ea typeface="+mn-ea"/>
                <a:cs typeface="+mn-cs"/>
              </a:rPr>
              <a:t>· Next-Generation Support Systems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will briefly address</a:t>
            </a:r>
            <a:r>
              <a:rPr lang="en-US" sz="1200" kern="1200" baseline="0" dirty="0" smtClean="0">
                <a:solidFill>
                  <a:schemeClr val="tx1"/>
                </a:solidFill>
                <a:effectLst/>
                <a:latin typeface="+mn-lt"/>
                <a:ea typeface="+mn-ea"/>
                <a:cs typeface="+mn-cs"/>
              </a:rPr>
              <a:t> each of these priorities.</a:t>
            </a:r>
            <a:endParaRPr lang="en-US" dirty="0" smtClean="0">
              <a:effectLst/>
            </a:endParaRPr>
          </a:p>
          <a:p>
            <a:pPr lvl="0"/>
            <a:endParaRPr lang="en-US" dirty="0"/>
          </a:p>
        </p:txBody>
      </p:sp>
      <p:sp>
        <p:nvSpPr>
          <p:cNvPr id="4" name="Slide Number Placeholder 3"/>
          <p:cNvSpPr>
            <a:spLocks noGrp="1"/>
          </p:cNvSpPr>
          <p:nvPr>
            <p:ph type="sldNum" sz="quarter" idx="10"/>
          </p:nvPr>
        </p:nvSpPr>
        <p:spPr/>
        <p:txBody>
          <a:bodyPr/>
          <a:lstStyle/>
          <a:p>
            <a:fld id="{3FEF6EB3-8483-486D-9287-BB6B504589A7}" type="slidenum">
              <a:rPr lang="en-US" smtClean="0"/>
              <a:t>10</a:t>
            </a:fld>
            <a:endParaRPr lang="en-US"/>
          </a:p>
        </p:txBody>
      </p:sp>
    </p:spTree>
    <p:extLst>
      <p:ext uri="{BB962C8B-B14F-4D97-AF65-F5344CB8AC3E}">
        <p14:creationId xmlns:p14="http://schemas.microsoft.com/office/powerpoint/2010/main" val="1125916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You may be familiar with this format for the accountability</a:t>
            </a:r>
            <a:r>
              <a:rPr lang="en-US" baseline="0" dirty="0" smtClean="0"/>
              <a:t> system.  Under each area, you see the components that make up that accountability area.</a:t>
            </a:r>
            <a:endParaRPr lang="en-US" dirty="0" smtClean="0"/>
          </a:p>
        </p:txBody>
      </p:sp>
      <p:sp>
        <p:nvSpPr>
          <p:cNvPr id="4" name="Slide Number Placeholder 3"/>
          <p:cNvSpPr>
            <a:spLocks noGrp="1"/>
          </p:cNvSpPr>
          <p:nvPr>
            <p:ph type="sldNum" sz="quarter" idx="5"/>
          </p:nvPr>
        </p:nvSpPr>
        <p:spPr/>
        <p:txBody>
          <a:bodyPr/>
          <a:lstStyle/>
          <a:p>
            <a:pPr>
              <a:defRPr/>
            </a:pPr>
            <a:fld id="{6474AC2D-F753-4497-9BC9-47EA7FBC245C}"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Briefly share the objectives – read or paraphrase these.</a:t>
            </a: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EF6EB3-8483-486D-9287-BB6B504589A7}" type="slidenum">
              <a:rPr lang="en-US" smtClean="0"/>
              <a:t>12</a:t>
            </a:fld>
            <a:endParaRPr lang="en-US"/>
          </a:p>
        </p:txBody>
      </p:sp>
    </p:spTree>
    <p:extLst>
      <p:ext uri="{BB962C8B-B14F-4D97-AF65-F5344CB8AC3E}">
        <p14:creationId xmlns:p14="http://schemas.microsoft.com/office/powerpoint/2010/main" val="4067450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Briefly share the objectives – read or paraphrase these.</a:t>
            </a: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EF6EB3-8483-486D-9287-BB6B504589A7}" type="slidenum">
              <a:rPr lang="en-US" smtClean="0"/>
              <a:t>13</a:t>
            </a:fld>
            <a:endParaRPr lang="en-US"/>
          </a:p>
        </p:txBody>
      </p:sp>
    </p:spTree>
    <p:extLst>
      <p:ext uri="{BB962C8B-B14F-4D97-AF65-F5344CB8AC3E}">
        <p14:creationId xmlns:p14="http://schemas.microsoft.com/office/powerpoint/2010/main" val="1746376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Briefly share the objectives – read or paraphrase these.</a:t>
            </a: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EF6EB3-8483-486D-9287-BB6B504589A7}" type="slidenum">
              <a:rPr lang="en-US" smtClean="0"/>
              <a:t>14</a:t>
            </a:fld>
            <a:endParaRPr lang="en-US"/>
          </a:p>
        </p:txBody>
      </p:sp>
    </p:spTree>
    <p:extLst>
      <p:ext uri="{BB962C8B-B14F-4D97-AF65-F5344CB8AC3E}">
        <p14:creationId xmlns:p14="http://schemas.microsoft.com/office/powerpoint/2010/main" val="4075390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Briefly share the objectives – read or paraphrase these.</a:t>
            </a:r>
            <a:endParaRPr lang="en-US" sz="1200" b="0"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This is KDE’s VISION for today’s teachers.</a:t>
            </a:r>
          </a:p>
        </p:txBody>
      </p:sp>
      <p:sp>
        <p:nvSpPr>
          <p:cNvPr id="4" name="Slide Number Placeholder 3"/>
          <p:cNvSpPr>
            <a:spLocks noGrp="1"/>
          </p:cNvSpPr>
          <p:nvPr>
            <p:ph type="sldNum" sz="quarter" idx="10"/>
          </p:nvPr>
        </p:nvSpPr>
        <p:spPr/>
        <p:txBody>
          <a:bodyPr/>
          <a:lstStyle/>
          <a:p>
            <a:fld id="{3FEF6EB3-8483-486D-9287-BB6B504589A7}" type="slidenum">
              <a:rPr lang="en-US" smtClean="0"/>
              <a:t>15</a:t>
            </a:fld>
            <a:endParaRPr lang="en-US"/>
          </a:p>
        </p:txBody>
      </p:sp>
    </p:spTree>
    <p:extLst>
      <p:ext uri="{BB962C8B-B14F-4D97-AF65-F5344CB8AC3E}">
        <p14:creationId xmlns:p14="http://schemas.microsoft.com/office/powerpoint/2010/main" val="2773571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This is obviously</a:t>
            </a:r>
            <a:r>
              <a:rPr lang="en-US" baseline="0" dirty="0" smtClean="0"/>
              <a:t> where our focus is right now; the scores are important, but they are only one part of the story. How can you help develop teacher capacities, and how can the Teacher Professional Growth and Effectiveness System give you the tools to support them?</a:t>
            </a:r>
          </a:p>
          <a:p>
            <a:pPr eaLnBrk="1" hangingPunct="1">
              <a:spcBef>
                <a:spcPct val="0"/>
              </a:spcBef>
            </a:pPr>
            <a:endParaRPr lang="en-US" dirty="0" smtClean="0"/>
          </a:p>
        </p:txBody>
      </p:sp>
      <p:sp>
        <p:nvSpPr>
          <p:cNvPr id="34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0A02CAA-0565-4F00-8384-1146837EEE49}"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If</a:t>
            </a:r>
            <a:r>
              <a:rPr lang="en-US" baseline="0" dirty="0" smtClean="0"/>
              <a:t> we focus too much on the results and neglect the resources, gains will be short lived.</a:t>
            </a:r>
          </a:p>
          <a:p>
            <a:pPr marL="0" indent="0">
              <a:buNone/>
            </a:pPr>
            <a:endParaRPr lang="en-US" baseline="0" dirty="0" smtClean="0"/>
          </a:p>
          <a:p>
            <a:pPr marL="0" indent="0">
              <a:buNone/>
            </a:pPr>
            <a:r>
              <a:rPr lang="en-US" baseline="0" dirty="0" smtClean="0"/>
              <a:t>We need to develop a strategy for long term, sustainable gains.  </a:t>
            </a:r>
          </a:p>
          <a:p>
            <a:pPr marL="0" indent="0">
              <a:buNone/>
            </a:pPr>
            <a:endParaRPr lang="en-US" baseline="0" dirty="0" smtClean="0"/>
          </a:p>
          <a:p>
            <a:pPr marL="0" indent="0">
              <a:buNone/>
            </a:pPr>
            <a:r>
              <a:rPr lang="en-US" baseline="0" dirty="0" smtClean="0"/>
              <a:t>Think back to your school</a:t>
            </a:r>
            <a:endParaRPr lang="en-US" dirty="0" smtClean="0"/>
          </a:p>
        </p:txBody>
      </p:sp>
      <p:sp>
        <p:nvSpPr>
          <p:cNvPr id="4" name="Slide Number Placeholder 3"/>
          <p:cNvSpPr>
            <a:spLocks noGrp="1"/>
          </p:cNvSpPr>
          <p:nvPr>
            <p:ph type="sldNum" sz="quarter" idx="10"/>
          </p:nvPr>
        </p:nvSpPr>
        <p:spPr/>
        <p:txBody>
          <a:bodyPr/>
          <a:lstStyle/>
          <a:p>
            <a:fld id="{3FEF6EB3-8483-486D-9287-BB6B504589A7}" type="slidenum">
              <a:rPr lang="en-US" smtClean="0"/>
              <a:t>17</a:t>
            </a:fld>
            <a:endParaRPr lang="en-US"/>
          </a:p>
        </p:txBody>
      </p:sp>
    </p:spTree>
    <p:extLst>
      <p:ext uri="{BB962C8B-B14F-4D97-AF65-F5344CB8AC3E}">
        <p14:creationId xmlns:p14="http://schemas.microsoft.com/office/powerpoint/2010/main" val="1071633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If</a:t>
            </a:r>
            <a:r>
              <a:rPr lang="en-US" baseline="0" dirty="0" smtClean="0"/>
              <a:t> we focus too much on the results and neglect the resources, gains will be short lived.  (Click for “See Saw” animation)</a:t>
            </a:r>
            <a:endParaRPr lang="en-US" dirty="0" smtClean="0"/>
          </a:p>
        </p:txBody>
      </p:sp>
      <p:sp>
        <p:nvSpPr>
          <p:cNvPr id="4" name="Slide Number Placeholder 3"/>
          <p:cNvSpPr>
            <a:spLocks noGrp="1"/>
          </p:cNvSpPr>
          <p:nvPr>
            <p:ph type="sldNum" sz="quarter" idx="10"/>
          </p:nvPr>
        </p:nvSpPr>
        <p:spPr/>
        <p:txBody>
          <a:bodyPr/>
          <a:lstStyle/>
          <a:p>
            <a:fld id="{3FEF6EB3-8483-486D-9287-BB6B504589A7}" type="slidenum">
              <a:rPr lang="en-US" smtClean="0"/>
              <a:t>18</a:t>
            </a:fld>
            <a:endParaRPr lang="en-US"/>
          </a:p>
        </p:txBody>
      </p:sp>
    </p:spTree>
    <p:extLst>
      <p:ext uri="{BB962C8B-B14F-4D97-AF65-F5344CB8AC3E}">
        <p14:creationId xmlns:p14="http://schemas.microsoft.com/office/powerpoint/2010/main" val="1071633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a:p>
            <a:pPr marL="0" indent="0">
              <a:buNone/>
            </a:pPr>
            <a:r>
              <a:rPr lang="en-US" baseline="0" dirty="0" smtClean="0"/>
              <a:t>We need to develop a strategy for long term, sustainable gains.  </a:t>
            </a:r>
          </a:p>
          <a:p>
            <a:pPr marL="0" indent="0">
              <a:buNone/>
            </a:pPr>
            <a:endParaRPr lang="en-US" baseline="0" dirty="0" smtClean="0"/>
          </a:p>
          <a:p>
            <a:pPr marL="0" indent="0">
              <a:buNone/>
            </a:pPr>
            <a:r>
              <a:rPr lang="en-US" baseline="0" dirty="0" smtClean="0"/>
              <a:t>Think back to your school</a:t>
            </a:r>
            <a:endParaRPr lang="en-US" dirty="0" smtClean="0"/>
          </a:p>
        </p:txBody>
      </p:sp>
      <p:sp>
        <p:nvSpPr>
          <p:cNvPr id="4" name="Slide Number Placeholder 3"/>
          <p:cNvSpPr>
            <a:spLocks noGrp="1"/>
          </p:cNvSpPr>
          <p:nvPr>
            <p:ph type="sldNum" sz="quarter" idx="10"/>
          </p:nvPr>
        </p:nvSpPr>
        <p:spPr/>
        <p:txBody>
          <a:bodyPr/>
          <a:lstStyle/>
          <a:p>
            <a:fld id="{3FEF6EB3-8483-486D-9287-BB6B504589A7}" type="slidenum">
              <a:rPr lang="en-US" smtClean="0"/>
              <a:t>19</a:t>
            </a:fld>
            <a:endParaRPr lang="en-US"/>
          </a:p>
        </p:txBody>
      </p:sp>
    </p:spTree>
    <p:extLst>
      <p:ext uri="{BB962C8B-B14F-4D97-AF65-F5344CB8AC3E}">
        <p14:creationId xmlns:p14="http://schemas.microsoft.com/office/powerpoint/2010/main" val="1071633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EF6EB3-8483-486D-9287-BB6B504589A7}" type="slidenum">
              <a:rPr lang="en-US" smtClean="0"/>
              <a:t>2</a:t>
            </a:fld>
            <a:endParaRPr lang="en-US"/>
          </a:p>
        </p:txBody>
      </p:sp>
    </p:spTree>
    <p:extLst>
      <p:ext uri="{BB962C8B-B14F-4D97-AF65-F5344CB8AC3E}">
        <p14:creationId xmlns:p14="http://schemas.microsoft.com/office/powerpoint/2010/main" val="1198808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a:p>
            <a:pPr marL="0" indent="0">
              <a:buNone/>
            </a:pPr>
            <a:endParaRPr lang="en-US" baseline="0" dirty="0" smtClean="0"/>
          </a:p>
          <a:p>
            <a:pPr marL="0" indent="0">
              <a:buNone/>
            </a:pPr>
            <a:r>
              <a:rPr lang="en-US" baseline="0" dirty="0" smtClean="0"/>
              <a:t>Think back to your school</a:t>
            </a:r>
            <a:endParaRPr lang="en-US" dirty="0" smtClean="0"/>
          </a:p>
        </p:txBody>
      </p:sp>
      <p:sp>
        <p:nvSpPr>
          <p:cNvPr id="4" name="Slide Number Placeholder 3"/>
          <p:cNvSpPr>
            <a:spLocks noGrp="1"/>
          </p:cNvSpPr>
          <p:nvPr>
            <p:ph type="sldNum" sz="quarter" idx="10"/>
          </p:nvPr>
        </p:nvSpPr>
        <p:spPr/>
        <p:txBody>
          <a:bodyPr/>
          <a:lstStyle/>
          <a:p>
            <a:fld id="{3FEF6EB3-8483-486D-9287-BB6B504589A7}" type="slidenum">
              <a:rPr lang="en-US" smtClean="0"/>
              <a:t>20</a:t>
            </a:fld>
            <a:endParaRPr lang="en-US"/>
          </a:p>
        </p:txBody>
      </p:sp>
    </p:spTree>
    <p:extLst>
      <p:ext uri="{BB962C8B-B14F-4D97-AF65-F5344CB8AC3E}">
        <p14:creationId xmlns:p14="http://schemas.microsoft.com/office/powerpoint/2010/main" val="1071633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we</a:t>
            </a:r>
            <a:r>
              <a:rPr lang="en-US" baseline="0" dirty="0" smtClean="0"/>
              <a:t> use the Framework for Teaching to identify and support effective teaching practices that provide the high level of results we want?</a:t>
            </a:r>
          </a:p>
          <a:p>
            <a:endParaRPr lang="en-US" baseline="0" dirty="0" smtClean="0"/>
          </a:p>
          <a:p>
            <a:r>
              <a:rPr lang="en-US" baseline="0" dirty="0" smtClean="0"/>
              <a:t>Let’s zone in on one component to see how.</a:t>
            </a:r>
            <a:endParaRPr lang="en-US" dirty="0"/>
          </a:p>
        </p:txBody>
      </p:sp>
      <p:sp>
        <p:nvSpPr>
          <p:cNvPr id="4" name="Slide Number Placeholder 3"/>
          <p:cNvSpPr>
            <a:spLocks noGrp="1"/>
          </p:cNvSpPr>
          <p:nvPr>
            <p:ph type="sldNum" sz="quarter" idx="10"/>
          </p:nvPr>
        </p:nvSpPr>
        <p:spPr/>
        <p:txBody>
          <a:bodyPr/>
          <a:lstStyle/>
          <a:p>
            <a:fld id="{3FEF6EB3-8483-486D-9287-BB6B504589A7}" type="slidenum">
              <a:rPr lang="en-US" smtClean="0"/>
              <a:t>21</a:t>
            </a:fld>
            <a:endParaRPr lang="en-US"/>
          </a:p>
        </p:txBody>
      </p:sp>
    </p:spTree>
    <p:extLst>
      <p:ext uri="{BB962C8B-B14F-4D97-AF65-F5344CB8AC3E}">
        <p14:creationId xmlns:p14="http://schemas.microsoft.com/office/powerpoint/2010/main" val="2127052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bwMode="auto">
          <a:noFill/>
          <a:ln>
            <a:solidFill>
              <a:srgbClr val="000000"/>
            </a:solidFill>
            <a:miter lim="800000"/>
            <a:headEnd/>
            <a:tailEnd/>
          </a:ln>
        </p:spPr>
      </p:sp>
      <p:sp>
        <p:nvSpPr>
          <p:cNvPr id="1392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Reminder that the circles represent the multiple measures of the PGES. The data from these multiple measures is amalgamated and filtered through the domains of the Kentucky Framework For Teaching (an adaptation of the original research-based work of Charlotte Danielson).  Those domains are: Planning &amp; Preparation, Classroom Environment, Instruction, Professional Responsibilities, and Student Growth. </a:t>
            </a:r>
          </a:p>
          <a:p>
            <a:pPr>
              <a:spcBef>
                <a:spcPct val="0"/>
              </a:spcBef>
            </a:pPr>
            <a:endParaRPr lang="en-US" dirty="0" smtClean="0"/>
          </a:p>
          <a:p>
            <a:pPr>
              <a:spcBef>
                <a:spcPct val="0"/>
              </a:spcBef>
            </a:pPr>
            <a:r>
              <a:rPr lang="en-US" dirty="0" smtClean="0"/>
              <a:t>The</a:t>
            </a:r>
            <a:r>
              <a:rPr lang="en-US" baseline="0" dirty="0" smtClean="0"/>
              <a:t> Framework provides common language for teachers and principals to use when working toward effective teaching.</a:t>
            </a:r>
          </a:p>
          <a:p>
            <a:pPr>
              <a:spcBef>
                <a:spcPct val="0"/>
              </a:spcBef>
            </a:pPr>
            <a:endParaRPr lang="en-US" baseline="0" dirty="0" smtClean="0"/>
          </a:p>
          <a:p>
            <a:pPr>
              <a:spcBef>
                <a:spcPct val="0"/>
              </a:spcBef>
            </a:pPr>
            <a:r>
              <a:rPr lang="en-US" baseline="0" dirty="0" smtClean="0"/>
              <a:t>The measures provide supports for effective teaching.</a:t>
            </a:r>
            <a:endParaRPr lang="en-US" dirty="0" smtClean="0"/>
          </a:p>
        </p:txBody>
      </p:sp>
      <p:sp>
        <p:nvSpPr>
          <p:cNvPr id="139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678490-1A9E-4E70-819E-4F3CF4F31679}" type="slidenum">
              <a:rPr lang="en-US">
                <a:cs typeface="Arial" charset="0"/>
              </a:rPr>
              <a:pPr fontAlgn="base">
                <a:spcBef>
                  <a:spcPct val="0"/>
                </a:spcBef>
                <a:spcAft>
                  <a:spcPct val="0"/>
                </a:spcAft>
              </a:pPr>
              <a:t>22</a:t>
            </a:fld>
            <a:endParaRPr lang="en-US" dirty="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 to refer</a:t>
            </a:r>
            <a:r>
              <a:rPr lang="en-US" baseline="0" dirty="0" smtClean="0"/>
              <a:t> to page 29 of the Framework in your materials (or a copy of that page provided in their ISLN packet).  </a:t>
            </a:r>
            <a:r>
              <a:rPr lang="en-US" dirty="0" smtClean="0"/>
              <a:t>Student</a:t>
            </a:r>
            <a:r>
              <a:rPr lang="en-US" baseline="0" dirty="0" smtClean="0"/>
              <a:t> engagement in learning is the centerpiece for effective instruction. All other components contribute to it.</a:t>
            </a:r>
          </a:p>
          <a:p>
            <a:endParaRPr lang="en-US" baseline="0" dirty="0" smtClean="0"/>
          </a:p>
          <a:p>
            <a:pPr marL="0" indent="0">
              <a:buNone/>
            </a:pPr>
            <a:r>
              <a:rPr lang="en-US" dirty="0" smtClean="0"/>
              <a:t>Component 3C -</a:t>
            </a:r>
            <a:r>
              <a:rPr lang="en-US" baseline="0" dirty="0" smtClean="0"/>
              <a:t> Engaging students in learning - </a:t>
            </a:r>
            <a:r>
              <a:rPr lang="en-US" dirty="0" smtClean="0"/>
              <a:t>is </a:t>
            </a:r>
            <a:r>
              <a:rPr lang="en-US" sz="1600" b="1" dirty="0" smtClean="0">
                <a:solidFill>
                  <a:srgbClr val="FF0000"/>
                </a:solidFill>
              </a:rPr>
              <a:t>one</a:t>
            </a:r>
            <a:r>
              <a:rPr lang="en-US" dirty="0" smtClean="0">
                <a:solidFill>
                  <a:srgbClr val="FF0000"/>
                </a:solidFill>
              </a:rPr>
              <a:t> </a:t>
            </a:r>
            <a:r>
              <a:rPr lang="en-US" dirty="0" smtClean="0"/>
              <a:t>way to identify effective practice.</a:t>
            </a:r>
          </a:p>
          <a:p>
            <a:endParaRPr lang="en-US" dirty="0"/>
          </a:p>
        </p:txBody>
      </p:sp>
      <p:sp>
        <p:nvSpPr>
          <p:cNvPr id="4" name="Slide Number Placeholder 3"/>
          <p:cNvSpPr>
            <a:spLocks noGrp="1"/>
          </p:cNvSpPr>
          <p:nvPr>
            <p:ph type="sldNum" sz="quarter" idx="10"/>
          </p:nvPr>
        </p:nvSpPr>
        <p:spPr/>
        <p:txBody>
          <a:bodyPr/>
          <a:lstStyle/>
          <a:p>
            <a:fld id="{3FEF6EB3-8483-486D-9287-BB6B504589A7}" type="slidenum">
              <a:rPr lang="en-US" smtClean="0"/>
              <a:t>23</a:t>
            </a:fld>
            <a:endParaRPr lang="en-US"/>
          </a:p>
        </p:txBody>
      </p:sp>
    </p:spTree>
    <p:extLst>
      <p:ext uri="{BB962C8B-B14F-4D97-AF65-F5344CB8AC3E}">
        <p14:creationId xmlns:p14="http://schemas.microsoft.com/office/powerpoint/2010/main" val="902103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a:t>
            </a:r>
            <a:r>
              <a:rPr lang="en-US" baseline="0" dirty="0" smtClean="0"/>
              <a:t> at your Framework page for 29. Read directions on the slide.</a:t>
            </a:r>
          </a:p>
          <a:p>
            <a:endParaRPr lang="en-US" baseline="0" dirty="0" smtClean="0"/>
          </a:p>
        </p:txBody>
      </p:sp>
      <p:sp>
        <p:nvSpPr>
          <p:cNvPr id="4" name="Slide Number Placeholder 3"/>
          <p:cNvSpPr>
            <a:spLocks noGrp="1"/>
          </p:cNvSpPr>
          <p:nvPr>
            <p:ph type="sldNum" sz="quarter" idx="10"/>
          </p:nvPr>
        </p:nvSpPr>
        <p:spPr/>
        <p:txBody>
          <a:bodyPr/>
          <a:lstStyle/>
          <a:p>
            <a:fld id="{00DC5930-69A9-485F-B005-A54FC3A887C7}" type="slidenum">
              <a:rPr lang="en-US" smtClean="0"/>
              <a:t>24</a:t>
            </a:fld>
            <a:endParaRPr lang="en-US" dirty="0"/>
          </a:p>
        </p:txBody>
      </p:sp>
    </p:spTree>
    <p:extLst>
      <p:ext uri="{BB962C8B-B14F-4D97-AF65-F5344CB8AC3E}">
        <p14:creationId xmlns:p14="http://schemas.microsoft.com/office/powerpoint/2010/main" val="3930085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EF6EB3-8483-486D-9287-BB6B504589A7}" type="slidenum">
              <a:rPr lang="en-US" smtClean="0"/>
              <a:t>25</a:t>
            </a:fld>
            <a:endParaRPr lang="en-US"/>
          </a:p>
        </p:txBody>
      </p:sp>
    </p:spTree>
    <p:extLst>
      <p:ext uri="{BB962C8B-B14F-4D97-AF65-F5344CB8AC3E}">
        <p14:creationId xmlns:p14="http://schemas.microsoft.com/office/powerpoint/2010/main" val="1198808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stands out in the component</a:t>
            </a:r>
            <a:r>
              <a:rPr lang="en-US" baseline="0" dirty="0" smtClean="0"/>
              <a:t> description for 3C?  What would you hope to see in a classroom?</a:t>
            </a:r>
            <a:endParaRPr lang="en-US" dirty="0" smtClean="0"/>
          </a:p>
          <a:p>
            <a:endParaRPr lang="en-US" dirty="0" smtClean="0"/>
          </a:p>
          <a:p>
            <a:r>
              <a:rPr lang="en-US" dirty="0" smtClean="0"/>
              <a:t>From the component</a:t>
            </a:r>
            <a:r>
              <a:rPr lang="en-US" baseline="0" dirty="0" smtClean="0"/>
              <a:t> description we see a description of the essence of </a:t>
            </a:r>
            <a:r>
              <a:rPr lang="en-US" sz="2800" b="1" baseline="0" dirty="0" smtClean="0"/>
              <a:t>engagement.</a:t>
            </a:r>
          </a:p>
          <a:p>
            <a:endParaRPr lang="en-US" sz="2800" b="1" baseline="0" dirty="0" smtClean="0"/>
          </a:p>
          <a:p>
            <a:r>
              <a:rPr lang="en-US" sz="2800" b="0" baseline="0" dirty="0" smtClean="0"/>
              <a:t>Engagement </a:t>
            </a:r>
            <a:r>
              <a:rPr lang="en-US" sz="2800" b="1" u="sng" baseline="0" dirty="0" smtClean="0"/>
              <a:t>isn’t</a:t>
            </a:r>
            <a:r>
              <a:rPr lang="en-US" sz="2800" b="1" baseline="0" dirty="0" smtClean="0"/>
              <a:t> </a:t>
            </a:r>
            <a:r>
              <a:rPr lang="en-US" sz="2800" b="1" i="1" baseline="0" dirty="0" smtClean="0"/>
              <a:t>busy</a:t>
            </a:r>
            <a:r>
              <a:rPr lang="en-US" sz="2800" b="1" baseline="0" dirty="0" smtClean="0"/>
              <a:t> or </a:t>
            </a:r>
            <a:r>
              <a:rPr lang="en-US" sz="2800" b="1" i="1" baseline="0" dirty="0" smtClean="0"/>
              <a:t>on task</a:t>
            </a:r>
            <a:r>
              <a:rPr lang="en-US" sz="2800" b="0" i="0" baseline="0" dirty="0" smtClean="0"/>
              <a:t>;</a:t>
            </a:r>
            <a:r>
              <a:rPr lang="en-US" sz="2800" b="0" baseline="0" dirty="0" smtClean="0"/>
              <a:t> </a:t>
            </a:r>
            <a:r>
              <a:rPr lang="en-US" sz="2800" b="1" baseline="0" dirty="0" smtClean="0"/>
              <a:t>it </a:t>
            </a:r>
            <a:r>
              <a:rPr lang="en-US" sz="2800" b="1" u="sng" baseline="0" dirty="0" smtClean="0"/>
              <a:t>is</a:t>
            </a:r>
            <a:r>
              <a:rPr lang="en-US" sz="2800" b="1" baseline="0" dirty="0" smtClean="0"/>
              <a:t> students developing</a:t>
            </a:r>
            <a:r>
              <a:rPr lang="en-US" sz="2800" b="0" baseline="0" dirty="0" smtClean="0"/>
              <a:t> their own understanding through what they do.</a:t>
            </a:r>
          </a:p>
          <a:p>
            <a:endParaRPr lang="en-US" sz="2800" b="0" baseline="0" dirty="0" smtClean="0"/>
          </a:p>
          <a:p>
            <a:r>
              <a:rPr lang="en-US" sz="2800" b="0" baseline="0" dirty="0" smtClean="0"/>
              <a:t>(Maybe make the connection here to CHETL – engagement)</a:t>
            </a:r>
            <a:endParaRPr lang="en-US" b="0" dirty="0"/>
          </a:p>
        </p:txBody>
      </p:sp>
      <p:sp>
        <p:nvSpPr>
          <p:cNvPr id="4" name="Slide Number Placeholder 3"/>
          <p:cNvSpPr>
            <a:spLocks noGrp="1"/>
          </p:cNvSpPr>
          <p:nvPr>
            <p:ph type="sldNum" sz="quarter" idx="10"/>
          </p:nvPr>
        </p:nvSpPr>
        <p:spPr/>
        <p:txBody>
          <a:bodyPr/>
          <a:lstStyle/>
          <a:p>
            <a:fld id="{3FEF6EB3-8483-486D-9287-BB6B504589A7}" type="slidenum">
              <a:rPr lang="en-US" smtClean="0"/>
              <a:t>26</a:t>
            </a:fld>
            <a:endParaRPr lang="en-US"/>
          </a:p>
        </p:txBody>
      </p:sp>
    </p:spTree>
    <p:extLst>
      <p:ext uri="{BB962C8B-B14F-4D97-AF65-F5344CB8AC3E}">
        <p14:creationId xmlns:p14="http://schemas.microsoft.com/office/powerpoint/2010/main" val="902103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page</a:t>
            </a:r>
            <a:r>
              <a:rPr lang="en-US" baseline="0" dirty="0" smtClean="0"/>
              <a:t> 29 of the Framework again.  </a:t>
            </a:r>
          </a:p>
          <a:p>
            <a:endParaRPr lang="en-US" baseline="0" dirty="0" smtClean="0"/>
          </a:p>
          <a:p>
            <a:r>
              <a:rPr lang="en-US" baseline="0" dirty="0" smtClean="0"/>
              <a:t>Look at the performance levels and indicators.  </a:t>
            </a:r>
          </a:p>
          <a:p>
            <a:r>
              <a:rPr lang="en-US" baseline="0" dirty="0" smtClean="0"/>
              <a:t>What did you highlight here the most critical language in each set of indicators. What are the “</a:t>
            </a:r>
            <a:r>
              <a:rPr lang="en-US" b="1" baseline="0" dirty="0" smtClean="0"/>
              <a:t>look </a:t>
            </a:r>
            <a:r>
              <a:rPr lang="en-US" b="1" baseline="0" dirty="0" err="1" smtClean="0"/>
              <a:t>fors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3FEF6EB3-8483-486D-9287-BB6B504589A7}" type="slidenum">
              <a:rPr lang="en-US" smtClean="0"/>
              <a:t>27</a:t>
            </a:fld>
            <a:endParaRPr lang="en-US"/>
          </a:p>
        </p:txBody>
      </p:sp>
    </p:spTree>
    <p:extLst>
      <p:ext uri="{BB962C8B-B14F-4D97-AF65-F5344CB8AC3E}">
        <p14:creationId xmlns:p14="http://schemas.microsoft.com/office/powerpoint/2010/main" val="902103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what moves engagement to </a:t>
            </a:r>
            <a:r>
              <a:rPr lang="en-US" i="1" dirty="0" smtClean="0"/>
              <a:t>exemplary</a:t>
            </a:r>
            <a:r>
              <a:rPr lang="en-US" i="0" dirty="0" smtClean="0"/>
              <a:t> is the level</a:t>
            </a:r>
            <a:r>
              <a:rPr lang="en-US" i="0" baseline="0" dirty="0" smtClean="0"/>
              <a:t> of student ownership and student initiation. Teacher practice fosters this level of engagement that allows students to take responsibility for their own learning. </a:t>
            </a:r>
            <a:endParaRPr lang="en-US" dirty="0"/>
          </a:p>
        </p:txBody>
      </p:sp>
      <p:sp>
        <p:nvSpPr>
          <p:cNvPr id="4" name="Slide Number Placeholder 3"/>
          <p:cNvSpPr>
            <a:spLocks noGrp="1"/>
          </p:cNvSpPr>
          <p:nvPr>
            <p:ph type="sldNum" sz="quarter" idx="10"/>
          </p:nvPr>
        </p:nvSpPr>
        <p:spPr/>
        <p:txBody>
          <a:bodyPr/>
          <a:lstStyle/>
          <a:p>
            <a:fld id="{3FEF6EB3-8483-486D-9287-BB6B504589A7}" type="slidenum">
              <a:rPr lang="en-US" smtClean="0"/>
              <a:t>28</a:t>
            </a:fld>
            <a:endParaRPr lang="en-US"/>
          </a:p>
        </p:txBody>
      </p:sp>
    </p:spTree>
    <p:extLst>
      <p:ext uri="{BB962C8B-B14F-4D97-AF65-F5344CB8AC3E}">
        <p14:creationId xmlns:p14="http://schemas.microsoft.com/office/powerpoint/2010/main" val="1849141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LDC and MDC instructional tools teachers</a:t>
            </a:r>
            <a:r>
              <a:rPr lang="en-US" baseline="0" dirty="0" smtClean="0"/>
              <a:t> are using with their students facilitate </a:t>
            </a:r>
            <a:r>
              <a:rPr lang="en-US" u="sng" baseline="0" dirty="0" smtClean="0"/>
              <a:t>rigorous</a:t>
            </a:r>
            <a:r>
              <a:rPr lang="en-US" baseline="0" dirty="0" smtClean="0"/>
              <a:t> implementation to the Common Core and contribute to </a:t>
            </a:r>
            <a:r>
              <a:rPr lang="en-US" u="sng" baseline="0" dirty="0" smtClean="0"/>
              <a:t>high levels of student engagement</a:t>
            </a:r>
            <a:r>
              <a:rPr lang="en-US" u="none" baseline="0" dirty="0" smtClean="0"/>
              <a:t>. The changes in teacher practices embedded in these two instructional tools lead to high levels of student learning and have the potential to lead to changes in student achievement.</a:t>
            </a:r>
          </a:p>
          <a:p>
            <a:endParaRPr lang="en-US" u="none" baseline="0" dirty="0" smtClean="0"/>
          </a:p>
          <a:p>
            <a:r>
              <a:rPr lang="en-US" u="none" baseline="0" dirty="0" smtClean="0"/>
              <a:t>Make the point that this is going on in your building that can impact student achievement </a:t>
            </a:r>
            <a:endParaRPr lang="en-US" u="sng" dirty="0"/>
          </a:p>
        </p:txBody>
      </p:sp>
      <p:sp>
        <p:nvSpPr>
          <p:cNvPr id="4" name="Slide Number Placeholder 3"/>
          <p:cNvSpPr>
            <a:spLocks noGrp="1"/>
          </p:cNvSpPr>
          <p:nvPr>
            <p:ph type="sldNum" sz="quarter" idx="10"/>
          </p:nvPr>
        </p:nvSpPr>
        <p:spPr/>
        <p:txBody>
          <a:bodyPr/>
          <a:lstStyle/>
          <a:p>
            <a:fld id="{3FEF6EB3-8483-486D-9287-BB6B504589A7}" type="slidenum">
              <a:rPr lang="en-US" smtClean="0"/>
              <a:t>29</a:t>
            </a:fld>
            <a:endParaRPr lang="en-US"/>
          </a:p>
        </p:txBody>
      </p:sp>
    </p:spTree>
    <p:extLst>
      <p:ext uri="{BB962C8B-B14F-4D97-AF65-F5344CB8AC3E}">
        <p14:creationId xmlns:p14="http://schemas.microsoft.com/office/powerpoint/2010/main" val="3801341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our session with a story. You probably</a:t>
            </a:r>
            <a:r>
              <a:rPr lang="en-US" baseline="0" dirty="0" smtClean="0"/>
              <a:t> remember this story, but today think about how this story relates to our teachers and our students.</a:t>
            </a:r>
          </a:p>
          <a:p>
            <a:endParaRPr lang="en-US" baseline="0" dirty="0" smtClean="0"/>
          </a:p>
          <a:p>
            <a:r>
              <a:rPr lang="en-US" baseline="0" dirty="0" smtClean="0"/>
              <a:t>Start at :50   Stop at 2:20  (total time 1:30)</a:t>
            </a:r>
          </a:p>
          <a:p>
            <a:endParaRPr lang="en-US" baseline="0" dirty="0" smtClean="0"/>
          </a:p>
          <a:p>
            <a:r>
              <a:rPr lang="en-US" baseline="0" dirty="0" err="1" smtClean="0"/>
              <a:t>Dayea</a:t>
            </a:r>
            <a:r>
              <a:rPr lang="en-US" baseline="0" dirty="0" smtClean="0"/>
              <a:t> got the story started for us – who knows the rest</a:t>
            </a:r>
            <a:r>
              <a:rPr lang="en-US" i="1" baseline="0" dirty="0" smtClean="0"/>
              <a:t>?   The goose lays one golden egg a day; the farmer begins to get greedy and wants more than a golden egg a day; The farmer kills the goose thinking he can collect all the eggs at once only to find no eggs inside the goose; the farmer who wasn’t satisfied was left with nothing.</a:t>
            </a:r>
          </a:p>
          <a:p>
            <a:endParaRPr lang="en-US" baseline="0" dirty="0" smtClean="0"/>
          </a:p>
          <a:p>
            <a:r>
              <a:rPr lang="en-US" baseline="0" dirty="0" smtClean="0"/>
              <a:t>Okay, so kind of a strange story to relate to our goals as educators -  that is unless you think like Stephen Covey</a:t>
            </a:r>
          </a:p>
          <a:p>
            <a:endParaRPr lang="en-US" dirty="0"/>
          </a:p>
        </p:txBody>
      </p:sp>
      <p:sp>
        <p:nvSpPr>
          <p:cNvPr id="4" name="Slide Number Placeholder 3"/>
          <p:cNvSpPr>
            <a:spLocks noGrp="1"/>
          </p:cNvSpPr>
          <p:nvPr>
            <p:ph type="sldNum" sz="quarter" idx="10"/>
          </p:nvPr>
        </p:nvSpPr>
        <p:spPr/>
        <p:txBody>
          <a:bodyPr/>
          <a:lstStyle/>
          <a:p>
            <a:fld id="{3FEF6EB3-8483-486D-9287-BB6B504589A7}" type="slidenum">
              <a:rPr lang="en-US" smtClean="0"/>
              <a:t>3</a:t>
            </a:fld>
            <a:endParaRPr lang="en-US"/>
          </a:p>
        </p:txBody>
      </p:sp>
    </p:spTree>
    <p:extLst>
      <p:ext uri="{BB962C8B-B14F-4D97-AF65-F5344CB8AC3E}">
        <p14:creationId xmlns:p14="http://schemas.microsoft.com/office/powerpoint/2010/main" val="7286393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55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E7F7C27-B7F0-4A60-BBB8-7674556A51B0}" type="slidenum">
              <a:rPr lang="en-US" smtClean="0"/>
              <a:pPr eaLnBrk="1" hangingPunct="1">
                <a:defRPr/>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This</a:t>
            </a:r>
            <a:r>
              <a:rPr lang="en-US" baseline="0" dirty="0" smtClean="0">
                <a:latin typeface="Arial" pitchFamily="34" charset="0"/>
              </a:rPr>
              <a:t> question is posted in the classroom.  You can tell that it is the underlying theme of what students are doing. </a:t>
            </a:r>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8BD00DF4-A8E2-49D4-8F6D-2ADA26823745}"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watch this short clip from an LDC</a:t>
            </a:r>
            <a:r>
              <a:rPr lang="en-US" baseline="0" dirty="0" smtClean="0"/>
              <a:t> classroom, take notes about what you see and hear. When the clip ends, use 3C to note elements of engagement you noted. Share your comments with others at your table.</a:t>
            </a:r>
          </a:p>
          <a:p>
            <a:endParaRPr lang="en-US" baseline="0" dirty="0" smtClean="0"/>
          </a:p>
          <a:p>
            <a:r>
              <a:rPr lang="en-US" baseline="0" dirty="0" smtClean="0"/>
              <a:t>What did you notice?  </a:t>
            </a:r>
          </a:p>
          <a:p>
            <a:endParaRPr lang="en-US" baseline="0" dirty="0" smtClean="0"/>
          </a:p>
          <a:p>
            <a:r>
              <a:rPr lang="en-US" baseline="0" dirty="0" smtClean="0"/>
              <a:t>What did you notice?</a:t>
            </a:r>
            <a:endParaRPr lang="en-US" dirty="0"/>
          </a:p>
        </p:txBody>
      </p:sp>
      <p:sp>
        <p:nvSpPr>
          <p:cNvPr id="4" name="Slide Number Placeholder 3"/>
          <p:cNvSpPr>
            <a:spLocks noGrp="1"/>
          </p:cNvSpPr>
          <p:nvPr>
            <p:ph type="sldNum" sz="quarter" idx="10"/>
          </p:nvPr>
        </p:nvSpPr>
        <p:spPr/>
        <p:txBody>
          <a:bodyPr/>
          <a:lstStyle/>
          <a:p>
            <a:fld id="{3FEF6EB3-8483-486D-9287-BB6B504589A7}" type="slidenum">
              <a:rPr lang="en-US" smtClean="0"/>
              <a:t>32</a:t>
            </a:fld>
            <a:endParaRPr lang="en-US"/>
          </a:p>
        </p:txBody>
      </p:sp>
    </p:spTree>
    <p:extLst>
      <p:ext uri="{BB962C8B-B14F-4D97-AF65-F5344CB8AC3E}">
        <p14:creationId xmlns:p14="http://schemas.microsoft.com/office/powerpoint/2010/main" val="602351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watch this short clip from an MDC</a:t>
            </a:r>
            <a:r>
              <a:rPr lang="en-US" baseline="0" dirty="0" smtClean="0"/>
              <a:t> classroom, take notes about what you see and hear. When the clip ends, use 3C to note elements of engagement you noted.</a:t>
            </a:r>
          </a:p>
          <a:p>
            <a:endParaRPr lang="en-US" baseline="0" dirty="0" smtClean="0"/>
          </a:p>
          <a:p>
            <a:r>
              <a:rPr lang="en-US" baseline="0" dirty="0" smtClean="0"/>
              <a:t>What did you notice?  </a:t>
            </a:r>
          </a:p>
          <a:p>
            <a:endParaRPr lang="en-US" baseline="0" dirty="0" smtClean="0"/>
          </a:p>
          <a:p>
            <a:r>
              <a:rPr lang="en-US" baseline="0" dirty="0" smtClean="0"/>
              <a:t>What did you notice?</a:t>
            </a:r>
            <a:endParaRPr lang="en-US" dirty="0" smtClean="0"/>
          </a:p>
          <a:p>
            <a:endParaRPr lang="en-US" dirty="0"/>
          </a:p>
        </p:txBody>
      </p:sp>
      <p:sp>
        <p:nvSpPr>
          <p:cNvPr id="4" name="Slide Number Placeholder 3"/>
          <p:cNvSpPr>
            <a:spLocks noGrp="1"/>
          </p:cNvSpPr>
          <p:nvPr>
            <p:ph type="sldNum" sz="quarter" idx="10"/>
          </p:nvPr>
        </p:nvSpPr>
        <p:spPr/>
        <p:txBody>
          <a:bodyPr/>
          <a:lstStyle/>
          <a:p>
            <a:fld id="{3FEF6EB3-8483-486D-9287-BB6B504589A7}" type="slidenum">
              <a:rPr lang="en-US" smtClean="0"/>
              <a:t>33</a:t>
            </a:fld>
            <a:endParaRPr lang="en-US"/>
          </a:p>
        </p:txBody>
      </p:sp>
    </p:spTree>
    <p:extLst>
      <p:ext uri="{BB962C8B-B14F-4D97-AF65-F5344CB8AC3E}">
        <p14:creationId xmlns:p14="http://schemas.microsoft.com/office/powerpoint/2010/main" val="602351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the impact of the LDC and MDC on teacher effectiveness?  What are you seeing in your school or classrooms</a:t>
            </a:r>
            <a:r>
              <a:rPr lang="en-US" baseline="0" dirty="0" smtClean="0"/>
              <a:t> as far as student engagement and other components of the Framework for Teaching?</a:t>
            </a:r>
            <a:endParaRPr lang="en-US" dirty="0" smtClean="0"/>
          </a:p>
          <a:p>
            <a:endParaRPr lang="en-US" dirty="0" smtClean="0"/>
          </a:p>
          <a:p>
            <a:r>
              <a:rPr lang="en-US" dirty="0" smtClean="0"/>
              <a:t>Is the framework</a:t>
            </a:r>
            <a:r>
              <a:rPr lang="en-US" baseline="0" dirty="0" smtClean="0"/>
              <a:t> helping you see whether there is rigorous instruction aligned to the standards? </a:t>
            </a:r>
            <a:endParaRPr lang="en-US" dirty="0" smtClean="0"/>
          </a:p>
          <a:p>
            <a:endParaRPr lang="en-US" dirty="0"/>
          </a:p>
        </p:txBody>
      </p:sp>
      <p:sp>
        <p:nvSpPr>
          <p:cNvPr id="4" name="Slide Number Placeholder 3"/>
          <p:cNvSpPr>
            <a:spLocks noGrp="1"/>
          </p:cNvSpPr>
          <p:nvPr>
            <p:ph type="sldNum" sz="quarter" idx="10"/>
          </p:nvPr>
        </p:nvSpPr>
        <p:spPr/>
        <p:txBody>
          <a:bodyPr/>
          <a:lstStyle/>
          <a:p>
            <a:fld id="{3FEF6EB3-8483-486D-9287-BB6B504589A7}" type="slidenum">
              <a:rPr lang="en-US" smtClean="0"/>
              <a:t>34</a:t>
            </a:fld>
            <a:endParaRPr lang="en-US"/>
          </a:p>
        </p:txBody>
      </p:sp>
    </p:spTree>
    <p:extLst>
      <p:ext uri="{BB962C8B-B14F-4D97-AF65-F5344CB8AC3E}">
        <p14:creationId xmlns:p14="http://schemas.microsoft.com/office/powerpoint/2010/main" val="22443336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Highlight – make note</a:t>
            </a:r>
          </a:p>
          <a:p>
            <a:pPr marL="171450" indent="-171450">
              <a:buFont typeface="Arial" pitchFamily="34" charset="0"/>
              <a:buChar char="•"/>
            </a:pPr>
            <a:r>
              <a:rPr lang="en-US" baseline="0" dirty="0" smtClean="0"/>
              <a:t>What other components apply to what they will see in classrooms?</a:t>
            </a:r>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3FEF6EB3-8483-486D-9287-BB6B504589A7}" type="slidenum">
              <a:rPr lang="en-US" smtClean="0"/>
              <a:t>35</a:t>
            </a:fld>
            <a:endParaRPr lang="en-US"/>
          </a:p>
        </p:txBody>
      </p:sp>
    </p:spTree>
    <p:extLst>
      <p:ext uri="{BB962C8B-B14F-4D97-AF65-F5344CB8AC3E}">
        <p14:creationId xmlns:p14="http://schemas.microsoft.com/office/powerpoint/2010/main" val="40150401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graphic</a:t>
            </a:r>
            <a:r>
              <a:rPr lang="en-US" baseline="0" dirty="0" smtClean="0"/>
              <a:t> organize for planning.  </a:t>
            </a:r>
            <a:r>
              <a:rPr lang="en-US" dirty="0" smtClean="0"/>
              <a:t>Give participants time to talk about this question.</a:t>
            </a:r>
            <a:r>
              <a:rPr lang="en-US" baseline="0" dirty="0" smtClean="0"/>
              <a:t> Ask for volunteers to share how they are already sharing this their principals and how teachers in their district are being supported in this vital work.</a:t>
            </a:r>
          </a:p>
          <a:p>
            <a:r>
              <a:rPr lang="en-US" baseline="0" dirty="0" smtClean="0"/>
              <a:t>Common language and understanding of effective practices</a:t>
            </a:r>
            <a:endParaRPr lang="en-US" dirty="0"/>
          </a:p>
        </p:txBody>
      </p:sp>
      <p:sp>
        <p:nvSpPr>
          <p:cNvPr id="4" name="Slide Number Placeholder 3"/>
          <p:cNvSpPr>
            <a:spLocks noGrp="1"/>
          </p:cNvSpPr>
          <p:nvPr>
            <p:ph type="sldNum" sz="quarter" idx="10"/>
          </p:nvPr>
        </p:nvSpPr>
        <p:spPr/>
        <p:txBody>
          <a:bodyPr/>
          <a:lstStyle/>
          <a:p>
            <a:fld id="{3FEF6EB3-8483-486D-9287-BB6B504589A7}" type="slidenum">
              <a:rPr lang="en-US" smtClean="0"/>
              <a:t>36</a:t>
            </a:fld>
            <a:endParaRPr lang="en-US"/>
          </a:p>
        </p:txBody>
      </p:sp>
    </p:spTree>
    <p:extLst>
      <p:ext uri="{BB962C8B-B14F-4D97-AF65-F5344CB8AC3E}">
        <p14:creationId xmlns:p14="http://schemas.microsoft.com/office/powerpoint/2010/main" val="3813879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they know where to find the module.</a:t>
            </a:r>
            <a:endParaRPr lang="en-US" dirty="0"/>
          </a:p>
        </p:txBody>
      </p:sp>
      <p:sp>
        <p:nvSpPr>
          <p:cNvPr id="4" name="Slide Number Placeholder 3"/>
          <p:cNvSpPr>
            <a:spLocks noGrp="1"/>
          </p:cNvSpPr>
          <p:nvPr>
            <p:ph type="sldNum" sz="quarter" idx="10"/>
          </p:nvPr>
        </p:nvSpPr>
        <p:spPr/>
        <p:txBody>
          <a:bodyPr/>
          <a:lstStyle/>
          <a:p>
            <a:fld id="{00DC5930-69A9-485F-B005-A54FC3A887C7}" type="slidenum">
              <a:rPr lang="en-US" smtClean="0"/>
              <a:t>37</a:t>
            </a:fld>
            <a:endParaRPr lang="en-US"/>
          </a:p>
        </p:txBody>
      </p:sp>
    </p:spTree>
    <p:extLst>
      <p:ext uri="{BB962C8B-B14F-4D97-AF65-F5344CB8AC3E}">
        <p14:creationId xmlns:p14="http://schemas.microsoft.com/office/powerpoint/2010/main" val="38541497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they know where to find the module.</a:t>
            </a:r>
          </a:p>
          <a:p>
            <a:endParaRPr lang="en-US" dirty="0" smtClean="0"/>
          </a:p>
          <a:p>
            <a:r>
              <a:rPr lang="en-US" dirty="0" smtClean="0"/>
              <a:t>The more we can align initiatives</a:t>
            </a:r>
            <a:r>
              <a:rPr lang="en-US" baseline="0" dirty="0" smtClean="0"/>
              <a:t> and recognize how they influence each other, the smoother we can move forward in a consolidated direction.</a:t>
            </a:r>
            <a:endParaRPr lang="en-US" dirty="0"/>
          </a:p>
        </p:txBody>
      </p:sp>
      <p:sp>
        <p:nvSpPr>
          <p:cNvPr id="4" name="Slide Number Placeholder 3"/>
          <p:cNvSpPr>
            <a:spLocks noGrp="1"/>
          </p:cNvSpPr>
          <p:nvPr>
            <p:ph type="sldNum" sz="quarter" idx="10"/>
          </p:nvPr>
        </p:nvSpPr>
        <p:spPr/>
        <p:txBody>
          <a:bodyPr/>
          <a:lstStyle/>
          <a:p>
            <a:fld id="{00DC5930-69A9-485F-B005-A54FC3A887C7}" type="slidenum">
              <a:rPr lang="en-US" smtClean="0"/>
              <a:t>38</a:t>
            </a:fld>
            <a:endParaRPr lang="en-US"/>
          </a:p>
        </p:txBody>
      </p:sp>
    </p:spTree>
    <p:extLst>
      <p:ext uri="{BB962C8B-B14F-4D97-AF65-F5344CB8AC3E}">
        <p14:creationId xmlns:p14="http://schemas.microsoft.com/office/powerpoint/2010/main" val="38541497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C5930-69A9-485F-B005-A54FC3A887C7}" type="slidenum">
              <a:rPr lang="en-US" smtClean="0"/>
              <a:t>39</a:t>
            </a:fld>
            <a:endParaRPr lang="en-US"/>
          </a:p>
        </p:txBody>
      </p:sp>
    </p:spTree>
    <p:extLst>
      <p:ext uri="{BB962C8B-B14F-4D97-AF65-F5344CB8AC3E}">
        <p14:creationId xmlns:p14="http://schemas.microsoft.com/office/powerpoint/2010/main" val="3854149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EF6EB3-8483-486D-9287-BB6B504589A7}" type="slidenum">
              <a:rPr lang="en-US" smtClean="0"/>
              <a:t>4</a:t>
            </a:fld>
            <a:endParaRPr lang="en-US"/>
          </a:p>
        </p:txBody>
      </p:sp>
    </p:spTree>
    <p:extLst>
      <p:ext uri="{BB962C8B-B14F-4D97-AF65-F5344CB8AC3E}">
        <p14:creationId xmlns:p14="http://schemas.microsoft.com/office/powerpoint/2010/main" val="42286419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C5930-69A9-485F-B005-A54FC3A887C7}" type="slidenum">
              <a:rPr lang="en-US" smtClean="0"/>
              <a:t>40</a:t>
            </a:fld>
            <a:endParaRPr lang="en-US"/>
          </a:p>
        </p:txBody>
      </p:sp>
    </p:spTree>
    <p:extLst>
      <p:ext uri="{BB962C8B-B14F-4D97-AF65-F5344CB8AC3E}">
        <p14:creationId xmlns:p14="http://schemas.microsoft.com/office/powerpoint/2010/main" val="13028076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C5930-69A9-485F-B005-A54FC3A887C7}" type="slidenum">
              <a:rPr lang="en-US" smtClean="0"/>
              <a:t>41</a:t>
            </a:fld>
            <a:endParaRPr lang="en-US"/>
          </a:p>
        </p:txBody>
      </p:sp>
    </p:spTree>
    <p:extLst>
      <p:ext uri="{BB962C8B-B14F-4D97-AF65-F5344CB8AC3E}">
        <p14:creationId xmlns:p14="http://schemas.microsoft.com/office/powerpoint/2010/main" val="1302807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Stephen Covey,</a:t>
            </a:r>
            <a:r>
              <a:rPr lang="en-US" baseline="0" dirty="0" smtClean="0"/>
              <a:t> author of </a:t>
            </a:r>
            <a:r>
              <a:rPr lang="en-US" i="1" baseline="0" dirty="0" smtClean="0"/>
              <a:t>The Seven Habits of Highly Effective People</a:t>
            </a:r>
            <a:r>
              <a:rPr lang="en-US" baseline="0" dirty="0" smtClean="0"/>
              <a:t>, uses this story to frame what effectiveness really means.  He applies it to all walks of life.  This paradigm is the basis of all the seven habits.</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3FEF6EB3-8483-486D-9287-BB6B504589A7}" type="slidenum">
              <a:rPr lang="en-US" smtClean="0"/>
              <a:t>5</a:t>
            </a:fld>
            <a:endParaRPr lang="en-US"/>
          </a:p>
        </p:txBody>
      </p:sp>
    </p:spTree>
    <p:extLst>
      <p:ext uri="{BB962C8B-B14F-4D97-AF65-F5344CB8AC3E}">
        <p14:creationId xmlns:p14="http://schemas.microsoft.com/office/powerpoint/2010/main" val="1071633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EF6EB3-8483-486D-9287-BB6B504589A7}" type="slidenum">
              <a:rPr lang="en-US" smtClean="0"/>
              <a:t>6</a:t>
            </a:fld>
            <a:endParaRPr lang="en-US"/>
          </a:p>
        </p:txBody>
      </p:sp>
    </p:spTree>
    <p:extLst>
      <p:ext uri="{BB962C8B-B14F-4D97-AF65-F5344CB8AC3E}">
        <p14:creationId xmlns:p14="http://schemas.microsoft.com/office/powerpoint/2010/main" val="1198808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Covey calls this idea production and production capability.   Production is the results you want, the golden egg; production capability is how you get there, the goose. Covey tries to get us to think differently about the golden eggs – we have to nourish the goose if we want a steady or lifelong supply of golden eggs. We need a P/PC balance.</a:t>
            </a:r>
          </a:p>
          <a:p>
            <a:pPr marL="0" indent="0">
              <a:buNone/>
            </a:pPr>
            <a:endParaRPr lang="en-US" baseline="0" dirty="0" smtClean="0"/>
          </a:p>
          <a:p>
            <a:pPr marL="0" indent="0">
              <a:buNone/>
            </a:pPr>
            <a:r>
              <a:rPr lang="en-US" baseline="0" dirty="0" smtClean="0"/>
              <a:t>The farmer found out the hard way that if he neglected the goose, or didn’t care for it properly, no more golden eggs.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Covey’s paradigms are based on natural principles. We can think of a principle as simply as “just the way it is” – no matter if we work against it or with it – it just is, every time.  So, the point Covey makes here is that often we place too much focus on the results we want and neglect the resource, or asset, that gets us there. We tilt the P/PC balance. If we don’t focus on both, the production, the golden egg, and our capacity to get the golden egg, the goose, we will eventually loose in one way or another or we will not get the results we truly desire. The principle - there are no short cuts.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applies to all areas of life – to the business world, our health and personal lives – and to the education of our students.</a:t>
            </a:r>
          </a:p>
          <a:p>
            <a:pPr marL="0" indent="0">
              <a:buNone/>
            </a:pPr>
            <a:endParaRPr lang="en-US" dirty="0" smtClean="0"/>
          </a:p>
        </p:txBody>
      </p:sp>
      <p:sp>
        <p:nvSpPr>
          <p:cNvPr id="4" name="Slide Number Placeholder 3"/>
          <p:cNvSpPr>
            <a:spLocks noGrp="1"/>
          </p:cNvSpPr>
          <p:nvPr>
            <p:ph type="sldNum" sz="quarter" idx="10"/>
          </p:nvPr>
        </p:nvSpPr>
        <p:spPr/>
        <p:txBody>
          <a:bodyPr/>
          <a:lstStyle/>
          <a:p>
            <a:fld id="{3FEF6EB3-8483-486D-9287-BB6B504589A7}" type="slidenum">
              <a:rPr lang="en-US" smtClean="0"/>
              <a:t>7</a:t>
            </a:fld>
            <a:endParaRPr lang="en-US"/>
          </a:p>
        </p:txBody>
      </p:sp>
    </p:spTree>
    <p:extLst>
      <p:ext uri="{BB962C8B-B14F-4D97-AF65-F5344CB8AC3E}">
        <p14:creationId xmlns:p14="http://schemas.microsoft.com/office/powerpoint/2010/main" val="1071633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So, how can we apply Covey’s paradigm</a:t>
            </a:r>
            <a:r>
              <a:rPr lang="en-US" baseline="0" dirty="0" smtClean="0"/>
              <a:t> of effectiveness to our students and teachers?</a:t>
            </a:r>
          </a:p>
          <a:p>
            <a:pPr marL="0" indent="0">
              <a:buNone/>
            </a:pPr>
            <a:endParaRPr lang="en-US" baseline="0" dirty="0" smtClean="0"/>
          </a:p>
          <a:p>
            <a:pPr marL="0" indent="0">
              <a:buNone/>
            </a:pPr>
            <a:r>
              <a:rPr lang="en-US" baseline="0" dirty="0" smtClean="0"/>
              <a:t>What’s the golden egg in education? Our students’ success.  Whether we see it as increased graduation rates, College and Career Readiness, Achievement results – it is really about students having the ability to be successful in today’s world and their futures.</a:t>
            </a:r>
          </a:p>
          <a:p>
            <a:pPr marL="0" indent="0">
              <a:buNone/>
            </a:pPr>
            <a:endParaRPr lang="en-US" baseline="0" dirty="0" smtClean="0"/>
          </a:p>
          <a:p>
            <a:pPr marL="0" indent="0">
              <a:buNone/>
            </a:pPr>
            <a:r>
              <a:rPr lang="en-US" baseline="0" dirty="0" smtClean="0"/>
              <a:t>How do we get them there?  We build the capacity of our teachers – we need their enthusiasm, their passion for teaching, we need to support their ability to teach effectively through improved teacher training programs, improved induction of our new teachers, and sustained </a:t>
            </a:r>
            <a:r>
              <a:rPr lang="en-US" sz="1100" baseline="0" dirty="0" smtClean="0"/>
              <a:t>support</a:t>
            </a:r>
            <a:r>
              <a:rPr lang="en-US" baseline="0" dirty="0" smtClean="0"/>
              <a:t> for effectiveness. By supporting our teachers, and not neglecting the goose, we gain the commitment that makes teaching strong and positively impacts student success.</a:t>
            </a:r>
          </a:p>
          <a:p>
            <a:pPr marL="0" indent="0">
              <a:buNone/>
            </a:pPr>
            <a:endParaRPr lang="en-US" baseline="0" dirty="0" smtClean="0"/>
          </a:p>
          <a:p>
            <a:pPr marL="0" indent="0">
              <a:buNone/>
            </a:pPr>
            <a:r>
              <a:rPr lang="en-US" baseline="0" dirty="0" smtClean="0"/>
              <a:t>The point - We cannot simply focus on results and neglect our teachers in all these capacities. </a:t>
            </a:r>
            <a:r>
              <a:rPr lang="en-US" dirty="0" smtClean="0"/>
              <a:t>To improve that score, we need to look at effective teaching practice, not only at the student outcomes. Student outcome is the result of instructional practices. We must</a:t>
            </a:r>
            <a:r>
              <a:rPr lang="en-US" baseline="0" dirty="0" smtClean="0"/>
              <a:t> keep the P/PC balance to get the results we truly desire. </a:t>
            </a:r>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FEF6EB3-8483-486D-9287-BB6B504589A7}" type="slidenum">
              <a:rPr lang="en-US" smtClean="0"/>
              <a:t>8</a:t>
            </a:fld>
            <a:endParaRPr lang="en-US"/>
          </a:p>
        </p:txBody>
      </p:sp>
    </p:spTree>
    <p:extLst>
      <p:ext uri="{BB962C8B-B14F-4D97-AF65-F5344CB8AC3E}">
        <p14:creationId xmlns:p14="http://schemas.microsoft.com/office/powerpoint/2010/main" val="1071633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“Do </a:t>
            </a:r>
            <a:r>
              <a:rPr lang="en-US" baseline="0" dirty="0" smtClean="0"/>
              <a:t>you know of a teacher’s classroom where you can see LDC and MDC / FALS being implemented?”</a:t>
            </a:r>
            <a:endParaRPr lang="en-US" dirty="0"/>
          </a:p>
        </p:txBody>
      </p:sp>
      <p:sp>
        <p:nvSpPr>
          <p:cNvPr id="4" name="Slide Number Placeholder 3"/>
          <p:cNvSpPr>
            <a:spLocks noGrp="1"/>
          </p:cNvSpPr>
          <p:nvPr>
            <p:ph type="sldNum" sz="quarter" idx="10"/>
          </p:nvPr>
        </p:nvSpPr>
        <p:spPr/>
        <p:txBody>
          <a:bodyPr/>
          <a:lstStyle/>
          <a:p>
            <a:fld id="{3FEF6EB3-8483-486D-9287-BB6B504589A7}" type="slidenum">
              <a:rPr lang="en-US" smtClean="0"/>
              <a:t>9</a:t>
            </a:fld>
            <a:endParaRPr lang="en-US"/>
          </a:p>
        </p:txBody>
      </p:sp>
    </p:spTree>
    <p:extLst>
      <p:ext uri="{BB962C8B-B14F-4D97-AF65-F5344CB8AC3E}">
        <p14:creationId xmlns:p14="http://schemas.microsoft.com/office/powerpoint/2010/main" val="294053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1C4BAD-CEA1-42A5-A5AE-A28E744A7E2A}" type="datetimeFigureOut">
              <a:rPr lang="en-US" smtClean="0"/>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D2F2C-59F6-4C94-BF62-BAF983A33C37}" type="slidenum">
              <a:rPr lang="en-US" smtClean="0"/>
              <a:t>‹#›</a:t>
            </a:fld>
            <a:endParaRPr lang="en-US"/>
          </a:p>
        </p:txBody>
      </p:sp>
    </p:spTree>
    <p:extLst>
      <p:ext uri="{BB962C8B-B14F-4D97-AF65-F5344CB8AC3E}">
        <p14:creationId xmlns:p14="http://schemas.microsoft.com/office/powerpoint/2010/main" val="704403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C4BAD-CEA1-42A5-A5AE-A28E744A7E2A}" type="datetimeFigureOut">
              <a:rPr lang="en-US" smtClean="0"/>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D2F2C-59F6-4C94-BF62-BAF983A33C37}" type="slidenum">
              <a:rPr lang="en-US" smtClean="0"/>
              <a:t>‹#›</a:t>
            </a:fld>
            <a:endParaRPr lang="en-US"/>
          </a:p>
        </p:txBody>
      </p:sp>
    </p:spTree>
    <p:extLst>
      <p:ext uri="{BB962C8B-B14F-4D97-AF65-F5344CB8AC3E}">
        <p14:creationId xmlns:p14="http://schemas.microsoft.com/office/powerpoint/2010/main" val="67390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C4BAD-CEA1-42A5-A5AE-A28E744A7E2A}" type="datetimeFigureOut">
              <a:rPr lang="en-US" smtClean="0"/>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D2F2C-59F6-4C94-BF62-BAF983A33C37}" type="slidenum">
              <a:rPr lang="en-US" smtClean="0"/>
              <a:t>‹#›</a:t>
            </a:fld>
            <a:endParaRPr lang="en-US"/>
          </a:p>
        </p:txBody>
      </p:sp>
    </p:spTree>
    <p:extLst>
      <p:ext uri="{BB962C8B-B14F-4D97-AF65-F5344CB8AC3E}">
        <p14:creationId xmlns:p14="http://schemas.microsoft.com/office/powerpoint/2010/main" val="3840038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C4BAD-CEA1-42A5-A5AE-A28E744A7E2A}" type="datetimeFigureOut">
              <a:rPr lang="en-US" smtClean="0"/>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D2F2C-59F6-4C94-BF62-BAF983A33C37}" type="slidenum">
              <a:rPr lang="en-US" smtClean="0"/>
              <a:t>‹#›</a:t>
            </a:fld>
            <a:endParaRPr lang="en-US"/>
          </a:p>
        </p:txBody>
      </p:sp>
    </p:spTree>
    <p:extLst>
      <p:ext uri="{BB962C8B-B14F-4D97-AF65-F5344CB8AC3E}">
        <p14:creationId xmlns:p14="http://schemas.microsoft.com/office/powerpoint/2010/main" val="1424020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1C4BAD-CEA1-42A5-A5AE-A28E744A7E2A}" type="datetimeFigureOut">
              <a:rPr lang="en-US" smtClean="0"/>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D2F2C-59F6-4C94-BF62-BAF983A33C37}" type="slidenum">
              <a:rPr lang="en-US" smtClean="0"/>
              <a:t>‹#›</a:t>
            </a:fld>
            <a:endParaRPr lang="en-US"/>
          </a:p>
        </p:txBody>
      </p:sp>
    </p:spTree>
    <p:extLst>
      <p:ext uri="{BB962C8B-B14F-4D97-AF65-F5344CB8AC3E}">
        <p14:creationId xmlns:p14="http://schemas.microsoft.com/office/powerpoint/2010/main" val="3202276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1C4BAD-CEA1-42A5-A5AE-A28E744A7E2A}" type="datetimeFigureOut">
              <a:rPr lang="en-US" smtClean="0"/>
              <a:t>11/14/2012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D2F2C-59F6-4C94-BF62-BAF983A33C37}" type="slidenum">
              <a:rPr lang="en-US" smtClean="0"/>
              <a:t>‹#›</a:t>
            </a:fld>
            <a:endParaRPr lang="en-US"/>
          </a:p>
        </p:txBody>
      </p:sp>
    </p:spTree>
    <p:extLst>
      <p:ext uri="{BB962C8B-B14F-4D97-AF65-F5344CB8AC3E}">
        <p14:creationId xmlns:p14="http://schemas.microsoft.com/office/powerpoint/2010/main" val="308076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1C4BAD-CEA1-42A5-A5AE-A28E744A7E2A}" type="datetimeFigureOut">
              <a:rPr lang="en-US" smtClean="0"/>
              <a:t>11/14/2012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FD2F2C-59F6-4C94-BF62-BAF983A33C37}" type="slidenum">
              <a:rPr lang="en-US" smtClean="0"/>
              <a:t>‹#›</a:t>
            </a:fld>
            <a:endParaRPr lang="en-US"/>
          </a:p>
        </p:txBody>
      </p:sp>
    </p:spTree>
    <p:extLst>
      <p:ext uri="{BB962C8B-B14F-4D97-AF65-F5344CB8AC3E}">
        <p14:creationId xmlns:p14="http://schemas.microsoft.com/office/powerpoint/2010/main" val="2662774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1C4BAD-CEA1-42A5-A5AE-A28E744A7E2A}" type="datetimeFigureOut">
              <a:rPr lang="en-US" smtClean="0"/>
              <a:t>11/14/2012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FD2F2C-59F6-4C94-BF62-BAF983A33C37}" type="slidenum">
              <a:rPr lang="en-US" smtClean="0"/>
              <a:t>‹#›</a:t>
            </a:fld>
            <a:endParaRPr lang="en-US"/>
          </a:p>
        </p:txBody>
      </p:sp>
    </p:spTree>
    <p:extLst>
      <p:ext uri="{BB962C8B-B14F-4D97-AF65-F5344CB8AC3E}">
        <p14:creationId xmlns:p14="http://schemas.microsoft.com/office/powerpoint/2010/main" val="401334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C4BAD-CEA1-42A5-A5AE-A28E744A7E2A}" type="datetimeFigureOut">
              <a:rPr lang="en-US" smtClean="0"/>
              <a:t>11/14/2012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FD2F2C-59F6-4C94-BF62-BAF983A33C37}" type="slidenum">
              <a:rPr lang="en-US" smtClean="0"/>
              <a:t>‹#›</a:t>
            </a:fld>
            <a:endParaRPr lang="en-US"/>
          </a:p>
        </p:txBody>
      </p:sp>
    </p:spTree>
    <p:extLst>
      <p:ext uri="{BB962C8B-B14F-4D97-AF65-F5344CB8AC3E}">
        <p14:creationId xmlns:p14="http://schemas.microsoft.com/office/powerpoint/2010/main" val="233515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C4BAD-CEA1-42A5-A5AE-A28E744A7E2A}" type="datetimeFigureOut">
              <a:rPr lang="en-US" smtClean="0"/>
              <a:t>11/14/2012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D2F2C-59F6-4C94-BF62-BAF983A33C37}" type="slidenum">
              <a:rPr lang="en-US" smtClean="0"/>
              <a:t>‹#›</a:t>
            </a:fld>
            <a:endParaRPr lang="en-US"/>
          </a:p>
        </p:txBody>
      </p:sp>
    </p:spTree>
    <p:extLst>
      <p:ext uri="{BB962C8B-B14F-4D97-AF65-F5344CB8AC3E}">
        <p14:creationId xmlns:p14="http://schemas.microsoft.com/office/powerpoint/2010/main" val="1326787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C4BAD-CEA1-42A5-A5AE-A28E744A7E2A}" type="datetimeFigureOut">
              <a:rPr lang="en-US" smtClean="0"/>
              <a:t>11/14/2012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D2F2C-59F6-4C94-BF62-BAF983A33C37}" type="slidenum">
              <a:rPr lang="en-US" smtClean="0"/>
              <a:t>‹#›</a:t>
            </a:fld>
            <a:endParaRPr lang="en-US"/>
          </a:p>
        </p:txBody>
      </p:sp>
    </p:spTree>
    <p:extLst>
      <p:ext uri="{BB962C8B-B14F-4D97-AF65-F5344CB8AC3E}">
        <p14:creationId xmlns:p14="http://schemas.microsoft.com/office/powerpoint/2010/main" val="2167963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C4BAD-CEA1-42A5-A5AE-A28E744A7E2A}" type="datetimeFigureOut">
              <a:rPr lang="en-US" smtClean="0"/>
              <a:t>11/14/2012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D2F2C-59F6-4C94-BF62-BAF983A33C37}" type="slidenum">
              <a:rPr lang="en-US" smtClean="0"/>
              <a:t>‹#›</a:t>
            </a:fld>
            <a:endParaRPr lang="en-US"/>
          </a:p>
        </p:txBody>
      </p:sp>
    </p:spTree>
    <p:extLst>
      <p:ext uri="{BB962C8B-B14F-4D97-AF65-F5344CB8AC3E}">
        <p14:creationId xmlns:p14="http://schemas.microsoft.com/office/powerpoint/2010/main" val="4127028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9.gif"/><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9.gif"/><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i2xO2Z2DXs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1.bp.blogspot.com/-2VMHe4mgZL4/T7AS19Ln-DI/AAAAAAAAAps/x_p7Yhdtk2Y/s1600/982_making_connections-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76399"/>
            <a:ext cx="5057774" cy="33718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272812"/>
            <a:ext cx="1676400" cy="128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49372" y="5024509"/>
            <a:ext cx="1752600" cy="1778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295400" y="685800"/>
            <a:ext cx="6400800" cy="1524000"/>
          </a:xfrm>
        </p:spPr>
        <p:txBody>
          <a:bodyPr>
            <a:normAutofit/>
          </a:bodyPr>
          <a:lstStyle/>
          <a:p>
            <a:r>
              <a:rPr lang="en-US" b="1" dirty="0" smtClean="0">
                <a:solidFill>
                  <a:schemeClr val="tx1"/>
                </a:solidFill>
              </a:rPr>
              <a:t>ISLN</a:t>
            </a:r>
          </a:p>
          <a:p>
            <a:r>
              <a:rPr lang="en-US" b="1" dirty="0" smtClean="0">
                <a:solidFill>
                  <a:schemeClr val="tx1"/>
                </a:solidFill>
              </a:rPr>
              <a:t>November 2012</a:t>
            </a:r>
            <a:endParaRPr lang="en-US" b="1" dirty="0">
              <a:solidFill>
                <a:schemeClr val="tx1"/>
              </a:solidFill>
            </a:endParaRPr>
          </a:p>
        </p:txBody>
      </p:sp>
      <p:sp>
        <p:nvSpPr>
          <p:cNvPr id="8" name="Subtitle 2"/>
          <p:cNvSpPr txBox="1">
            <a:spLocks/>
          </p:cNvSpPr>
          <p:nvPr/>
        </p:nvSpPr>
        <p:spPr>
          <a:xfrm>
            <a:off x="1524872" y="4304629"/>
            <a:ext cx="6400800" cy="8769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dirty="0">
                <a:solidFill>
                  <a:schemeClr val="tx1"/>
                </a:solidFill>
              </a:rPr>
              <a:t>t</a:t>
            </a:r>
            <a:r>
              <a:rPr lang="en-US" sz="4000" b="1" dirty="0" smtClean="0">
                <a:solidFill>
                  <a:schemeClr val="tx1"/>
                </a:solidFill>
              </a:rPr>
              <a:t>o Teacher Effectiveness</a:t>
            </a:r>
            <a:endParaRPr lang="en-US" sz="4000" b="1" dirty="0">
              <a:solidFill>
                <a:schemeClr val="tx1"/>
              </a:solidFill>
            </a:endParaRPr>
          </a:p>
        </p:txBody>
      </p:sp>
    </p:spTree>
    <p:extLst>
      <p:ext uri="{BB962C8B-B14F-4D97-AF65-F5344CB8AC3E}">
        <p14:creationId xmlns:p14="http://schemas.microsoft.com/office/powerpoint/2010/main" val="2189813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96400" cy="7015683"/>
          </a:xfrm>
          <a:prstGeom prst="rect">
            <a:avLst/>
          </a:prstGeom>
        </p:spPr>
      </p:pic>
    </p:spTree>
    <p:extLst>
      <p:ext uri="{BB962C8B-B14F-4D97-AF65-F5344CB8AC3E}">
        <p14:creationId xmlns:p14="http://schemas.microsoft.com/office/powerpoint/2010/main" val="3330776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074F00B-A0C3-4658-A142-74B1631532DF}" type="slidenum">
              <a:rPr lang="en-US"/>
              <a:pPr>
                <a:defRPr/>
              </a:pPr>
              <a:t>11</a:t>
            </a:fld>
            <a:endParaRPr lang="en-US" dirty="0"/>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l="9814" t="18967" r="12032" b="10344"/>
          <a:stretch>
            <a:fillRect/>
          </a:stretch>
        </p:blipFill>
        <p:spPr bwMode="auto">
          <a:xfrm>
            <a:off x="228600" y="1647825"/>
            <a:ext cx="8659813" cy="440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09600" y="269875"/>
            <a:ext cx="8077200" cy="584200"/>
          </a:xfrm>
          <a:prstGeom prst="rect">
            <a:avLst/>
          </a:prstGeom>
        </p:spPr>
        <p:txBody>
          <a:bodyPr>
            <a:spAutoFit/>
          </a:bodyPr>
          <a:lstStyle/>
          <a:p>
            <a:pPr algn="ctr">
              <a:defRPr/>
            </a:pPr>
            <a:r>
              <a:rPr lang="en-US" sz="3200" dirty="0">
                <a:solidFill>
                  <a:srgbClr val="0070C0"/>
                </a:solidFill>
                <a:latin typeface="+mn-lt"/>
                <a:cs typeface="Arial" charset="0"/>
              </a:rPr>
              <a:t>KY </a:t>
            </a:r>
            <a:r>
              <a:rPr lang="en-US" sz="3200" dirty="0" smtClean="0">
                <a:solidFill>
                  <a:srgbClr val="0070C0"/>
                </a:solidFill>
                <a:cs typeface="Arial" charset="0"/>
              </a:rPr>
              <a:t>Accountability System</a:t>
            </a:r>
            <a:endParaRPr lang="en-US" sz="3200" dirty="0">
              <a:solidFill>
                <a:srgbClr val="0070C0"/>
              </a:solidFill>
              <a:latin typeface="+mn-lt"/>
              <a:cs typeface="Arial" charset="0"/>
            </a:endParaRPr>
          </a:p>
        </p:txBody>
      </p:sp>
      <p:cxnSp>
        <p:nvCxnSpPr>
          <p:cNvPr id="7" name="Straight Arrow Connector 6"/>
          <p:cNvCxnSpPr/>
          <p:nvPr/>
        </p:nvCxnSpPr>
        <p:spPr>
          <a:xfrm>
            <a:off x="1905000" y="5102225"/>
            <a:ext cx="4876800" cy="0"/>
          </a:xfrm>
          <a:prstGeom prst="straightConnector1">
            <a:avLst/>
          </a:prstGeom>
          <a:ln>
            <a:solidFill>
              <a:schemeClr val="accent5">
                <a:lumMod val="50000"/>
              </a:schemeClr>
            </a:solidFill>
            <a:headEnd type="arrow"/>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60937023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5250"/>
            <a:ext cx="8915400" cy="6686550"/>
          </a:xfrm>
          <a:prstGeom prst="rect">
            <a:avLst/>
          </a:prstGeom>
        </p:spPr>
      </p:pic>
    </p:spTree>
    <p:extLst>
      <p:ext uri="{BB962C8B-B14F-4D97-AF65-F5344CB8AC3E}">
        <p14:creationId xmlns:p14="http://schemas.microsoft.com/office/powerpoint/2010/main" val="2349358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25"/>
            <a:ext cx="9144000" cy="6882449"/>
          </a:xfrm>
          <a:prstGeom prst="rect">
            <a:avLst/>
          </a:prstGeom>
        </p:spPr>
      </p:pic>
    </p:spTree>
    <p:extLst>
      <p:ext uri="{BB962C8B-B14F-4D97-AF65-F5344CB8AC3E}">
        <p14:creationId xmlns:p14="http://schemas.microsoft.com/office/powerpoint/2010/main" val="2682903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78149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92274"/>
            <a:ext cx="8915399" cy="6689526"/>
          </a:xfrm>
          <a:prstGeom prst="rect">
            <a:avLst/>
          </a:prstGeom>
        </p:spPr>
      </p:pic>
    </p:spTree>
    <p:extLst>
      <p:ext uri="{BB962C8B-B14F-4D97-AF65-F5344CB8AC3E}">
        <p14:creationId xmlns:p14="http://schemas.microsoft.com/office/powerpoint/2010/main" val="965624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92EC0E1-8A2A-4EA4-ADE0-C189B8020C9D}" type="slidenum">
              <a:rPr lang="en-US"/>
              <a:pPr>
                <a:defRPr/>
              </a:pPr>
              <a:t>16</a:t>
            </a:fld>
            <a:endParaRPr lang="en-US" dirty="0"/>
          </a:p>
        </p:txBody>
      </p:sp>
      <p:pic>
        <p:nvPicPr>
          <p:cNvPr id="12291" name="Picture 4" descr="C:\Users\kdraut\Documents\Ken's Folder\KASA PPT\KASA 2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1600200"/>
            <a:ext cx="90820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nvGraphicFramePr>
        <p:xfrm>
          <a:off x="4237038" y="4800600"/>
          <a:ext cx="4840288" cy="1920876"/>
        </p:xfrm>
        <a:graphic>
          <a:graphicData uri="http://schemas.openxmlformats.org/drawingml/2006/table">
            <a:tbl>
              <a:tblPr firstRow="1" bandRow="1">
                <a:tableStyleId>{5C22544A-7EE6-4342-B048-85BDC9FD1C3A}</a:tableStyleId>
              </a:tblPr>
              <a:tblGrid>
                <a:gridCol w="750191"/>
                <a:gridCol w="778321"/>
                <a:gridCol w="509505"/>
                <a:gridCol w="742502"/>
                <a:gridCol w="840723"/>
                <a:gridCol w="588506"/>
                <a:gridCol w="630540"/>
              </a:tblGrid>
              <a:tr h="579312">
                <a:tc>
                  <a:txBody>
                    <a:bodyPr/>
                    <a:lstStyle/>
                    <a:p>
                      <a:r>
                        <a:rPr lang="en-US" sz="1600" dirty="0" smtClean="0">
                          <a:latin typeface="Arial Narrow" pitchFamily="34" charset="0"/>
                        </a:rPr>
                        <a:t>Grade</a:t>
                      </a:r>
                      <a:r>
                        <a:rPr lang="en-US" sz="1600" baseline="0" dirty="0" smtClean="0">
                          <a:latin typeface="Arial Narrow" pitchFamily="34" charset="0"/>
                        </a:rPr>
                        <a:t> Range</a:t>
                      </a:r>
                      <a:endParaRPr lang="en-US" sz="1600" dirty="0">
                        <a:latin typeface="Arial Narrow" pitchFamily="34" charset="0"/>
                      </a:endParaRPr>
                    </a:p>
                  </a:txBody>
                  <a:tcPr marL="45720" marR="45720" marT="45735" marB="45735"/>
                </a:tc>
                <a:tc>
                  <a:txBody>
                    <a:bodyPr/>
                    <a:lstStyle/>
                    <a:p>
                      <a:r>
                        <a:rPr lang="en-US" sz="1600" dirty="0" smtClean="0">
                          <a:latin typeface="Arial Narrow" pitchFamily="34" charset="0"/>
                        </a:rPr>
                        <a:t>Achieve-ment</a:t>
                      </a:r>
                      <a:endParaRPr lang="en-US" sz="1600" dirty="0">
                        <a:latin typeface="Arial Narrow" pitchFamily="34" charset="0"/>
                      </a:endParaRPr>
                    </a:p>
                  </a:txBody>
                  <a:tcPr marL="45720" marR="45720" marT="45735" marB="45735"/>
                </a:tc>
                <a:tc>
                  <a:txBody>
                    <a:bodyPr/>
                    <a:lstStyle/>
                    <a:p>
                      <a:r>
                        <a:rPr lang="en-US" sz="1600" dirty="0" smtClean="0">
                          <a:latin typeface="Arial Narrow" pitchFamily="34" charset="0"/>
                        </a:rPr>
                        <a:t>Gap</a:t>
                      </a:r>
                      <a:endParaRPr lang="en-US" sz="1600" dirty="0">
                        <a:latin typeface="Arial Narrow" pitchFamily="34" charset="0"/>
                      </a:endParaRPr>
                    </a:p>
                  </a:txBody>
                  <a:tcPr marL="45720" marR="45720" marT="45735" marB="45735"/>
                </a:tc>
                <a:tc>
                  <a:txBody>
                    <a:bodyPr/>
                    <a:lstStyle/>
                    <a:p>
                      <a:r>
                        <a:rPr lang="en-US" sz="1600" dirty="0" smtClean="0">
                          <a:latin typeface="Arial Narrow" pitchFamily="34" charset="0"/>
                        </a:rPr>
                        <a:t>Growth</a:t>
                      </a:r>
                      <a:endParaRPr lang="en-US" sz="1600" dirty="0">
                        <a:latin typeface="Arial Narrow" pitchFamily="34" charset="0"/>
                      </a:endParaRPr>
                    </a:p>
                  </a:txBody>
                  <a:tcPr marL="45720" marR="45720" marT="45735" marB="45735"/>
                </a:tc>
                <a:tc>
                  <a:txBody>
                    <a:bodyPr/>
                    <a:lstStyle/>
                    <a:p>
                      <a:r>
                        <a:rPr lang="en-US" sz="1600" dirty="0" smtClean="0">
                          <a:latin typeface="Arial Narrow" pitchFamily="34" charset="0"/>
                        </a:rPr>
                        <a:t>College/</a:t>
                      </a:r>
                    </a:p>
                    <a:p>
                      <a:r>
                        <a:rPr lang="en-US" sz="1600" dirty="0" smtClean="0">
                          <a:latin typeface="Arial Narrow" pitchFamily="34" charset="0"/>
                        </a:rPr>
                        <a:t>Career</a:t>
                      </a:r>
                      <a:endParaRPr lang="en-US" sz="1600" dirty="0">
                        <a:latin typeface="Arial Narrow" pitchFamily="34" charset="0"/>
                      </a:endParaRPr>
                    </a:p>
                  </a:txBody>
                  <a:tcPr marL="45720" marR="45720" marT="45735" marB="45735"/>
                </a:tc>
                <a:tc>
                  <a:txBody>
                    <a:bodyPr/>
                    <a:lstStyle/>
                    <a:p>
                      <a:r>
                        <a:rPr lang="en-US" sz="1600" dirty="0" smtClean="0">
                          <a:latin typeface="Arial Narrow" pitchFamily="34" charset="0"/>
                        </a:rPr>
                        <a:t>Grad</a:t>
                      </a:r>
                      <a:r>
                        <a:rPr lang="en-US" sz="1600" baseline="0" dirty="0" smtClean="0">
                          <a:latin typeface="Arial Narrow" pitchFamily="34" charset="0"/>
                        </a:rPr>
                        <a:t> Rate</a:t>
                      </a:r>
                      <a:endParaRPr lang="en-US" sz="1600" dirty="0">
                        <a:latin typeface="Arial Narrow" pitchFamily="34" charset="0"/>
                      </a:endParaRPr>
                    </a:p>
                  </a:txBody>
                  <a:tcPr marL="45720" marR="45720" marT="45735" marB="45735"/>
                </a:tc>
                <a:tc>
                  <a:txBody>
                    <a:bodyPr/>
                    <a:lstStyle/>
                    <a:p>
                      <a:r>
                        <a:rPr lang="en-US" sz="1600" dirty="0" smtClean="0">
                          <a:latin typeface="Arial Narrow" pitchFamily="34" charset="0"/>
                        </a:rPr>
                        <a:t>Total</a:t>
                      </a:r>
                      <a:endParaRPr lang="en-US" sz="1600" dirty="0">
                        <a:latin typeface="Arial Narrow" pitchFamily="34" charset="0"/>
                      </a:endParaRPr>
                    </a:p>
                  </a:txBody>
                  <a:tcPr marL="45720" marR="45720" marT="45735" marB="45735"/>
                </a:tc>
              </a:tr>
              <a:tr h="335391">
                <a:tc gridSpan="7">
                  <a:txBody>
                    <a:bodyPr/>
                    <a:lstStyle/>
                    <a:p>
                      <a:pPr algn="ctr"/>
                      <a:r>
                        <a:rPr lang="en-US" sz="1600" b="1" dirty="0" smtClean="0"/>
                        <a:t>Shown as percentages</a:t>
                      </a:r>
                      <a:endParaRPr lang="en-US" sz="1600" b="1" dirty="0"/>
                    </a:p>
                  </a:txBody>
                  <a:tcPr marL="45720" marR="45720" marT="45735" marB="45735"/>
                </a:tc>
                <a:tc hMerge="1">
                  <a:txBody>
                    <a:bodyPr/>
                    <a:lstStyle/>
                    <a:p>
                      <a:pPr algn="ctr"/>
                      <a:endParaRPr lang="en-US" sz="1600" b="1" dirty="0" smtClean="0"/>
                    </a:p>
                  </a:txBody>
                  <a:tcPr marL="45720" marR="45720"/>
                </a:tc>
                <a:tc hMerge="1">
                  <a:txBody>
                    <a:bodyPr/>
                    <a:lstStyle/>
                    <a:p>
                      <a:pPr algn="ctr"/>
                      <a:endParaRPr lang="en-US" sz="1600" b="1" dirty="0"/>
                    </a:p>
                  </a:txBody>
                  <a:tcPr marL="45720" marR="45720"/>
                </a:tc>
                <a:tc hMerge="1">
                  <a:txBody>
                    <a:bodyPr/>
                    <a:lstStyle/>
                    <a:p>
                      <a:pPr algn="ctr"/>
                      <a:endParaRPr lang="en-US" sz="1600" b="1" dirty="0"/>
                    </a:p>
                  </a:txBody>
                  <a:tcPr marL="45720" marR="45720"/>
                </a:tc>
                <a:tc hMerge="1">
                  <a:txBody>
                    <a:bodyPr/>
                    <a:lstStyle/>
                    <a:p>
                      <a:pPr algn="ctr"/>
                      <a:endParaRPr lang="en-US" sz="1600" b="1" dirty="0"/>
                    </a:p>
                  </a:txBody>
                  <a:tcPr marL="45720" marR="45720"/>
                </a:tc>
                <a:tc hMerge="1">
                  <a:txBody>
                    <a:bodyPr/>
                    <a:lstStyle/>
                    <a:p>
                      <a:pPr algn="ctr"/>
                      <a:endParaRPr lang="en-US" sz="1600" b="1" dirty="0"/>
                    </a:p>
                  </a:txBody>
                  <a:tcPr marL="45720" marR="45720"/>
                </a:tc>
                <a:tc hMerge="1">
                  <a:txBody>
                    <a:bodyPr/>
                    <a:lstStyle/>
                    <a:p>
                      <a:pPr algn="ctr"/>
                      <a:endParaRPr lang="en-US" sz="1600" b="1" dirty="0"/>
                    </a:p>
                  </a:txBody>
                  <a:tcPr marL="45720" marR="45720"/>
                </a:tc>
              </a:tr>
              <a:tr h="335391">
                <a:tc>
                  <a:txBody>
                    <a:bodyPr/>
                    <a:lstStyle/>
                    <a:p>
                      <a:r>
                        <a:rPr lang="en-US" sz="1600" b="1" dirty="0" smtClean="0"/>
                        <a:t>Elem</a:t>
                      </a:r>
                      <a:endParaRPr lang="en-US" sz="1600" b="1" dirty="0"/>
                    </a:p>
                  </a:txBody>
                  <a:tcPr marL="45720" marR="45720" marT="45735" marB="45735"/>
                </a:tc>
                <a:tc>
                  <a:txBody>
                    <a:bodyPr/>
                    <a:lstStyle/>
                    <a:p>
                      <a:pPr algn="ctr"/>
                      <a:r>
                        <a:rPr lang="en-US" sz="1600" b="1" dirty="0" smtClean="0"/>
                        <a:t>30</a:t>
                      </a:r>
                    </a:p>
                  </a:txBody>
                  <a:tcPr marL="45720" marR="45720" marT="45735" marB="45735"/>
                </a:tc>
                <a:tc>
                  <a:txBody>
                    <a:bodyPr/>
                    <a:lstStyle/>
                    <a:p>
                      <a:pPr algn="ctr"/>
                      <a:r>
                        <a:rPr lang="en-US" sz="1600" b="1" dirty="0" smtClean="0"/>
                        <a:t>30</a:t>
                      </a:r>
                      <a:endParaRPr lang="en-US" sz="1600" b="1" dirty="0"/>
                    </a:p>
                  </a:txBody>
                  <a:tcPr marL="45720" marR="45720" marT="45735" marB="45735"/>
                </a:tc>
                <a:tc>
                  <a:txBody>
                    <a:bodyPr/>
                    <a:lstStyle/>
                    <a:p>
                      <a:pPr algn="ctr"/>
                      <a:r>
                        <a:rPr lang="en-US" sz="1600" b="1" dirty="0" smtClean="0"/>
                        <a:t>40</a:t>
                      </a:r>
                      <a:endParaRPr lang="en-US" sz="1600" b="1" dirty="0"/>
                    </a:p>
                  </a:txBody>
                  <a:tcPr marL="45720" marR="45720" marT="45735" marB="45735"/>
                </a:tc>
                <a:tc>
                  <a:txBody>
                    <a:bodyPr/>
                    <a:lstStyle/>
                    <a:p>
                      <a:pPr algn="ctr"/>
                      <a:endParaRPr lang="en-US" sz="1600" b="1" dirty="0"/>
                    </a:p>
                  </a:txBody>
                  <a:tcPr marL="45720" marR="45720" marT="45735" marB="45735"/>
                </a:tc>
                <a:tc>
                  <a:txBody>
                    <a:bodyPr/>
                    <a:lstStyle/>
                    <a:p>
                      <a:pPr algn="ctr"/>
                      <a:endParaRPr lang="en-US" sz="1600" b="1" dirty="0"/>
                    </a:p>
                  </a:txBody>
                  <a:tcPr marL="45720" marR="45720" marT="45735" marB="45735"/>
                </a:tc>
                <a:tc>
                  <a:txBody>
                    <a:bodyPr/>
                    <a:lstStyle/>
                    <a:p>
                      <a:pPr algn="ctr"/>
                      <a:r>
                        <a:rPr lang="en-US" sz="1600" b="1" dirty="0" smtClean="0"/>
                        <a:t>100</a:t>
                      </a:r>
                      <a:endParaRPr lang="en-US" sz="1600" b="1" dirty="0"/>
                    </a:p>
                  </a:txBody>
                  <a:tcPr marL="45720" marR="45720" marT="45735" marB="45735"/>
                </a:tc>
              </a:tr>
              <a:tr h="335391">
                <a:tc>
                  <a:txBody>
                    <a:bodyPr/>
                    <a:lstStyle/>
                    <a:p>
                      <a:r>
                        <a:rPr lang="en-US" sz="1600" b="1" dirty="0" smtClean="0"/>
                        <a:t>Middle</a:t>
                      </a:r>
                      <a:endParaRPr lang="en-US" sz="1600" b="1" dirty="0"/>
                    </a:p>
                  </a:txBody>
                  <a:tcPr marL="45720" marR="45720" marT="45735" marB="45735"/>
                </a:tc>
                <a:tc>
                  <a:txBody>
                    <a:bodyPr/>
                    <a:lstStyle/>
                    <a:p>
                      <a:pPr algn="ctr"/>
                      <a:r>
                        <a:rPr lang="en-US" sz="1600" b="1" dirty="0" smtClean="0"/>
                        <a:t>28</a:t>
                      </a:r>
                      <a:endParaRPr lang="en-US" sz="1600" b="1" dirty="0"/>
                    </a:p>
                  </a:txBody>
                  <a:tcPr marL="45720" marR="45720" marT="45735" marB="45735"/>
                </a:tc>
                <a:tc>
                  <a:txBody>
                    <a:bodyPr/>
                    <a:lstStyle/>
                    <a:p>
                      <a:pPr algn="ctr"/>
                      <a:r>
                        <a:rPr lang="en-US" sz="1600" b="1" dirty="0" smtClean="0"/>
                        <a:t>28</a:t>
                      </a:r>
                      <a:endParaRPr lang="en-US" sz="1600" b="1" dirty="0"/>
                    </a:p>
                  </a:txBody>
                  <a:tcPr marL="45720" marR="45720" marT="45735" marB="45735"/>
                </a:tc>
                <a:tc>
                  <a:txBody>
                    <a:bodyPr/>
                    <a:lstStyle/>
                    <a:p>
                      <a:pPr algn="ctr"/>
                      <a:r>
                        <a:rPr lang="en-US" sz="1600" b="1" dirty="0" smtClean="0"/>
                        <a:t>28</a:t>
                      </a:r>
                      <a:endParaRPr lang="en-US" sz="1600" b="1" dirty="0"/>
                    </a:p>
                  </a:txBody>
                  <a:tcPr marL="45720" marR="45720" marT="45735" marB="45735"/>
                </a:tc>
                <a:tc>
                  <a:txBody>
                    <a:bodyPr/>
                    <a:lstStyle/>
                    <a:p>
                      <a:pPr algn="ctr"/>
                      <a:r>
                        <a:rPr lang="en-US" sz="1600" b="1" dirty="0" smtClean="0"/>
                        <a:t>16</a:t>
                      </a:r>
                      <a:endParaRPr lang="en-US" sz="1600" b="1" dirty="0"/>
                    </a:p>
                  </a:txBody>
                  <a:tcPr marL="45720" marR="45720" marT="45735" marB="45735"/>
                </a:tc>
                <a:tc>
                  <a:txBody>
                    <a:bodyPr/>
                    <a:lstStyle/>
                    <a:p>
                      <a:pPr algn="ctr"/>
                      <a:endParaRPr lang="en-US" sz="1600" b="1" dirty="0"/>
                    </a:p>
                  </a:txBody>
                  <a:tcPr marL="45720" marR="45720" marT="45735" marB="45735"/>
                </a:tc>
                <a:tc>
                  <a:txBody>
                    <a:bodyPr/>
                    <a:lstStyle/>
                    <a:p>
                      <a:pPr algn="ctr"/>
                      <a:r>
                        <a:rPr lang="en-US" sz="1600" b="1" dirty="0" smtClean="0"/>
                        <a:t>100</a:t>
                      </a:r>
                      <a:endParaRPr lang="en-US" sz="1600" b="1" dirty="0"/>
                    </a:p>
                  </a:txBody>
                  <a:tcPr marL="45720" marR="45720" marT="45735" marB="45735"/>
                </a:tc>
              </a:tr>
              <a:tr h="335391">
                <a:tc>
                  <a:txBody>
                    <a:bodyPr/>
                    <a:lstStyle/>
                    <a:p>
                      <a:r>
                        <a:rPr lang="en-US" sz="1600" b="1" dirty="0" smtClean="0"/>
                        <a:t>High</a:t>
                      </a:r>
                      <a:endParaRPr lang="en-US" sz="1600" b="1" dirty="0"/>
                    </a:p>
                  </a:txBody>
                  <a:tcPr marL="45720" marR="45720" marT="45735" marB="45735"/>
                </a:tc>
                <a:tc>
                  <a:txBody>
                    <a:bodyPr/>
                    <a:lstStyle/>
                    <a:p>
                      <a:pPr algn="ctr"/>
                      <a:r>
                        <a:rPr lang="en-US" sz="1600" b="1" dirty="0" smtClean="0"/>
                        <a:t>20</a:t>
                      </a:r>
                      <a:endParaRPr lang="en-US" sz="1600" b="1" dirty="0"/>
                    </a:p>
                  </a:txBody>
                  <a:tcPr marL="45720" marR="45720" marT="45735" marB="45735"/>
                </a:tc>
                <a:tc>
                  <a:txBody>
                    <a:bodyPr/>
                    <a:lstStyle/>
                    <a:p>
                      <a:pPr algn="ctr"/>
                      <a:r>
                        <a:rPr lang="en-US" sz="1600" b="1" dirty="0" smtClean="0"/>
                        <a:t>20</a:t>
                      </a:r>
                      <a:endParaRPr lang="en-US" sz="1600" b="1" dirty="0"/>
                    </a:p>
                  </a:txBody>
                  <a:tcPr marL="45720" marR="45720" marT="45735" marB="45735"/>
                </a:tc>
                <a:tc>
                  <a:txBody>
                    <a:bodyPr/>
                    <a:lstStyle/>
                    <a:p>
                      <a:pPr algn="ctr"/>
                      <a:r>
                        <a:rPr lang="en-US" sz="1600" b="1" dirty="0" smtClean="0"/>
                        <a:t>20</a:t>
                      </a:r>
                      <a:endParaRPr lang="en-US" sz="1600" b="1" dirty="0"/>
                    </a:p>
                  </a:txBody>
                  <a:tcPr marL="45720" marR="45720" marT="45735" marB="45735"/>
                </a:tc>
                <a:tc>
                  <a:txBody>
                    <a:bodyPr/>
                    <a:lstStyle/>
                    <a:p>
                      <a:pPr algn="ctr"/>
                      <a:r>
                        <a:rPr lang="en-US" sz="1600" b="1" dirty="0" smtClean="0"/>
                        <a:t>20</a:t>
                      </a:r>
                      <a:endParaRPr lang="en-US" sz="1600" b="1" dirty="0"/>
                    </a:p>
                  </a:txBody>
                  <a:tcPr marL="45720" marR="45720" marT="45735" marB="45735"/>
                </a:tc>
                <a:tc>
                  <a:txBody>
                    <a:bodyPr/>
                    <a:lstStyle/>
                    <a:p>
                      <a:pPr algn="ctr"/>
                      <a:r>
                        <a:rPr lang="en-US" sz="1600" b="1" dirty="0" smtClean="0"/>
                        <a:t>20</a:t>
                      </a:r>
                      <a:endParaRPr lang="en-US" sz="1600" b="1" dirty="0"/>
                    </a:p>
                  </a:txBody>
                  <a:tcPr marL="45720" marR="45720" marT="45735" marB="45735"/>
                </a:tc>
                <a:tc>
                  <a:txBody>
                    <a:bodyPr/>
                    <a:lstStyle/>
                    <a:p>
                      <a:pPr algn="ctr"/>
                      <a:r>
                        <a:rPr lang="en-US" sz="1600" b="1" dirty="0" smtClean="0"/>
                        <a:t>100</a:t>
                      </a:r>
                      <a:endParaRPr lang="en-US" sz="1600" b="1" dirty="0"/>
                    </a:p>
                  </a:txBody>
                  <a:tcPr marL="45720" marR="45720" marT="45735" marB="45735"/>
                </a:tc>
              </a:tr>
            </a:tbl>
          </a:graphicData>
        </a:graphic>
      </p:graphicFrame>
      <p:sp>
        <p:nvSpPr>
          <p:cNvPr id="9" name="TextBox 6"/>
          <p:cNvSpPr txBox="1">
            <a:spLocks noChangeArrowheads="1"/>
          </p:cNvSpPr>
          <p:nvPr/>
        </p:nvSpPr>
        <p:spPr bwMode="auto">
          <a:xfrm>
            <a:off x="1066800" y="4035425"/>
            <a:ext cx="807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en-US" sz="1600" b="1" dirty="0" smtClean="0">
                <a:latin typeface="+mn-lt"/>
                <a:cs typeface="+mn-cs"/>
              </a:rPr>
              <a:t>    69.0          13.8         25               </a:t>
            </a:r>
            <a:r>
              <a:rPr lang="en-US" sz="1600" b="1" dirty="0">
                <a:latin typeface="+mn-lt"/>
                <a:cs typeface="+mn-cs"/>
              </a:rPr>
              <a:t>5    </a:t>
            </a:r>
            <a:r>
              <a:rPr lang="en-US" sz="1600" b="1" dirty="0" smtClean="0">
                <a:latin typeface="+mn-lt"/>
                <a:cs typeface="+mn-cs"/>
              </a:rPr>
              <a:t> 50.5         10.1          64          </a:t>
            </a:r>
            <a:r>
              <a:rPr lang="en-US" sz="1600" b="1" dirty="0">
                <a:latin typeface="+mn-lt"/>
                <a:cs typeface="+mn-cs"/>
              </a:rPr>
              <a:t>12.8         </a:t>
            </a:r>
            <a:r>
              <a:rPr lang="en-US" sz="1600" b="1" dirty="0" smtClean="0">
                <a:latin typeface="+mn-lt"/>
                <a:cs typeface="+mn-cs"/>
              </a:rPr>
              <a:t>81         16.2         57.9</a:t>
            </a:r>
            <a:endParaRPr lang="en-US" sz="1600" dirty="0">
              <a:latin typeface="+mn-lt"/>
              <a:cs typeface="+mn-cs"/>
            </a:endParaRPr>
          </a:p>
        </p:txBody>
      </p:sp>
      <p:sp>
        <p:nvSpPr>
          <p:cNvPr id="10" name="TextBox 1"/>
          <p:cNvSpPr txBox="1">
            <a:spLocks noChangeArrowheads="1"/>
          </p:cNvSpPr>
          <p:nvPr/>
        </p:nvSpPr>
        <p:spPr bwMode="auto">
          <a:xfrm>
            <a:off x="60325" y="4876800"/>
            <a:ext cx="42068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en-US" b="1" dirty="0">
                <a:latin typeface="+mn-lt"/>
                <a:cs typeface="+mn-cs"/>
              </a:rPr>
              <a:t>Weighted Score </a:t>
            </a:r>
            <a:r>
              <a:rPr lang="en-US" dirty="0">
                <a:latin typeface="+mn-lt"/>
                <a:cs typeface="+mn-cs"/>
              </a:rPr>
              <a:t>comes from Achievement, Gap, Growth, College/Career Readiness </a:t>
            </a:r>
            <a:endParaRPr lang="en-US" dirty="0" smtClean="0">
              <a:latin typeface="+mn-lt"/>
              <a:cs typeface="+mn-cs"/>
            </a:endParaRPr>
          </a:p>
          <a:p>
            <a:pPr fontAlgn="auto">
              <a:spcBef>
                <a:spcPts val="0"/>
              </a:spcBef>
              <a:spcAft>
                <a:spcPts val="0"/>
              </a:spcAft>
              <a:defRPr/>
            </a:pPr>
            <a:r>
              <a:rPr lang="en-US" dirty="0" smtClean="0">
                <a:latin typeface="+mn-lt"/>
                <a:cs typeface="+mn-cs"/>
              </a:rPr>
              <a:t>and </a:t>
            </a:r>
            <a:r>
              <a:rPr lang="en-US" dirty="0">
                <a:latin typeface="+mn-lt"/>
                <a:cs typeface="+mn-cs"/>
              </a:rPr>
              <a:t>Graduation </a:t>
            </a:r>
            <a:r>
              <a:rPr lang="en-US" dirty="0" smtClean="0">
                <a:latin typeface="+mn-lt"/>
                <a:cs typeface="+mn-cs"/>
              </a:rPr>
              <a:t>points </a:t>
            </a:r>
            <a:r>
              <a:rPr lang="en-US" dirty="0">
                <a:latin typeface="+mn-lt"/>
                <a:cs typeface="+mn-cs"/>
              </a:rPr>
              <a:t>multiplied by the </a:t>
            </a:r>
            <a:endParaRPr lang="en-US" dirty="0" smtClean="0">
              <a:latin typeface="+mn-lt"/>
              <a:cs typeface="+mn-cs"/>
            </a:endParaRPr>
          </a:p>
          <a:p>
            <a:pPr fontAlgn="auto">
              <a:spcBef>
                <a:spcPts val="0"/>
              </a:spcBef>
              <a:spcAft>
                <a:spcPts val="0"/>
              </a:spcAft>
              <a:defRPr/>
            </a:pPr>
            <a:r>
              <a:rPr lang="en-US" dirty="0" smtClean="0">
                <a:latin typeface="+mn-lt"/>
                <a:cs typeface="+mn-cs"/>
              </a:rPr>
              <a:t>weights </a:t>
            </a:r>
            <a:r>
              <a:rPr lang="en-US" dirty="0">
                <a:latin typeface="+mn-lt"/>
                <a:cs typeface="+mn-cs"/>
              </a:rPr>
              <a:t>in the chart.  </a:t>
            </a:r>
            <a:endParaRPr lang="en-US" dirty="0" smtClean="0">
              <a:latin typeface="+mn-lt"/>
              <a:cs typeface="+mn-cs"/>
            </a:endParaRPr>
          </a:p>
          <a:p>
            <a:pPr fontAlgn="auto">
              <a:spcBef>
                <a:spcPts val="0"/>
              </a:spcBef>
              <a:spcAft>
                <a:spcPts val="0"/>
              </a:spcAft>
              <a:defRPr/>
            </a:pPr>
            <a:r>
              <a:rPr lang="en-US" b="1" dirty="0" smtClean="0">
                <a:latin typeface="+mn-lt"/>
                <a:cs typeface="+mn-cs"/>
              </a:rPr>
              <a:t>Weighted </a:t>
            </a:r>
            <a:r>
              <a:rPr lang="en-US" b="1" dirty="0">
                <a:latin typeface="+mn-lt"/>
                <a:cs typeface="+mn-cs"/>
              </a:rPr>
              <a:t>Score Summary </a:t>
            </a:r>
            <a:r>
              <a:rPr lang="en-US" dirty="0">
                <a:latin typeface="+mn-lt"/>
                <a:cs typeface="+mn-cs"/>
              </a:rPr>
              <a:t>comes from </a:t>
            </a:r>
            <a:endParaRPr lang="en-US" dirty="0" smtClean="0">
              <a:latin typeface="+mn-lt"/>
              <a:cs typeface="+mn-cs"/>
            </a:endParaRPr>
          </a:p>
          <a:p>
            <a:pPr fontAlgn="auto">
              <a:spcBef>
                <a:spcPts val="0"/>
              </a:spcBef>
              <a:spcAft>
                <a:spcPts val="0"/>
              </a:spcAft>
              <a:defRPr/>
            </a:pPr>
            <a:r>
              <a:rPr lang="en-US" dirty="0" smtClean="0">
                <a:latin typeface="+mn-lt"/>
                <a:cs typeface="+mn-cs"/>
              </a:rPr>
              <a:t>adding </a:t>
            </a:r>
            <a:r>
              <a:rPr lang="en-US" dirty="0">
                <a:latin typeface="+mn-lt"/>
                <a:cs typeface="+mn-cs"/>
              </a:rPr>
              <a:t>the </a:t>
            </a:r>
            <a:r>
              <a:rPr lang="en-US" dirty="0" smtClean="0">
                <a:latin typeface="+mn-lt"/>
                <a:cs typeface="+mn-cs"/>
              </a:rPr>
              <a:t>weighted </a:t>
            </a:r>
            <a:r>
              <a:rPr lang="en-US" dirty="0">
                <a:latin typeface="+mn-lt"/>
                <a:cs typeface="+mn-cs"/>
              </a:rPr>
              <a:t>s</a:t>
            </a:r>
            <a:r>
              <a:rPr lang="en-US" dirty="0" smtClean="0">
                <a:latin typeface="+mn-lt"/>
                <a:cs typeface="+mn-cs"/>
              </a:rPr>
              <a:t>cores </a:t>
            </a:r>
            <a:r>
              <a:rPr lang="en-US" dirty="0">
                <a:latin typeface="+mn-lt"/>
                <a:cs typeface="+mn-cs"/>
              </a:rPr>
              <a:t>for each area.</a:t>
            </a:r>
          </a:p>
        </p:txBody>
      </p:sp>
      <p:pic>
        <p:nvPicPr>
          <p:cNvPr id="12344"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8" y="0"/>
            <a:ext cx="9144001"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45" name="Slide Number Placeholder 11"/>
          <p:cNvSpPr txBox="1">
            <a:spLocks/>
          </p:cNvSpPr>
          <p:nvPr/>
        </p:nvSpPr>
        <p:spPr bwMode="auto">
          <a:xfrm>
            <a:off x="8839200" y="228600"/>
            <a:ext cx="228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E5280CCF-47AA-4033-A09F-DBD5E2CCB309}" type="slidenum">
              <a:rPr lang="en-US" sz="1200">
                <a:solidFill>
                  <a:srgbClr val="898989"/>
                </a:solidFill>
              </a:rPr>
              <a:pPr algn="r" eaLnBrk="1" hangingPunct="1"/>
              <a:t>16</a:t>
            </a:fld>
            <a:endParaRPr lang="en-US" sz="1200">
              <a:solidFill>
                <a:srgbClr val="898989"/>
              </a:solidFill>
            </a:endParaRPr>
          </a:p>
        </p:txBody>
      </p:sp>
    </p:spTree>
    <p:extLst>
      <p:ext uri="{BB962C8B-B14F-4D97-AF65-F5344CB8AC3E}">
        <p14:creationId xmlns:p14="http://schemas.microsoft.com/office/powerpoint/2010/main" val="3022699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659" y="228600"/>
            <a:ext cx="8382000" cy="914400"/>
          </a:xfrm>
          <a:solidFill>
            <a:schemeClr val="bg1"/>
          </a:solidFill>
          <a:ln>
            <a:solidFill>
              <a:srgbClr val="0070C0"/>
            </a:solidFill>
          </a:ln>
        </p:spPr>
        <p:txBody>
          <a:bodyPr>
            <a:normAutofit/>
          </a:bodyPr>
          <a:lstStyle/>
          <a:p>
            <a:pPr marL="0" indent="0" algn="ctr">
              <a:buNone/>
            </a:pPr>
            <a:r>
              <a:rPr lang="en-US" sz="4400" b="1" dirty="0" smtClean="0">
                <a:effectLst>
                  <a:outerShdw blurRad="38100" dist="38100" dir="2700000" algn="tl">
                    <a:srgbClr val="000000">
                      <a:alpha val="43137"/>
                    </a:srgbClr>
                  </a:outerShdw>
                </a:effectLst>
              </a:rPr>
              <a:t>Covey’s Paradigm of Effectiveness</a:t>
            </a:r>
          </a:p>
        </p:txBody>
      </p:sp>
      <p:pic>
        <p:nvPicPr>
          <p:cNvPr id="4098" name="Picture 2" descr="http://thechaironthelake.com/files/2010/07/golden-egg.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314432"/>
            <a:ext cx="194412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ries.typepad.com/ries_blog/images/2007/09/22/goldengoos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448886"/>
            <a:ext cx="1224601" cy="1273586"/>
          </a:xfrm>
          <a:prstGeom prst="rect">
            <a:avLst/>
          </a:prstGeom>
          <a:noFill/>
          <a:extLst>
            <a:ext uri="{909E8E84-426E-40DD-AFC4-6F175D3DCCD1}">
              <a14:hiddenFill xmlns:a14="http://schemas.microsoft.com/office/drawing/2010/main">
                <a:solidFill>
                  <a:srgbClr val="FFFFFF"/>
                </a:solidFill>
              </a14:hiddenFill>
            </a:ext>
          </a:extLst>
        </p:spPr>
      </p:pic>
      <p:sp>
        <p:nvSpPr>
          <p:cNvPr id="5" name="Minus 4"/>
          <p:cNvSpPr/>
          <p:nvPr/>
        </p:nvSpPr>
        <p:spPr>
          <a:xfrm rot="20427261">
            <a:off x="493130" y="4114797"/>
            <a:ext cx="8763000" cy="1066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4109408" y="4953000"/>
            <a:ext cx="1304038" cy="1295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2133600" y="1315792"/>
            <a:ext cx="4876774" cy="914400"/>
          </a:xfrm>
          <a:prstGeom prst="rect">
            <a:avLst/>
          </a:prstGeom>
          <a:solidFill>
            <a:schemeClr val="bg1"/>
          </a:solidFill>
          <a:ln>
            <a:solidFill>
              <a:srgbClr val="0070C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b="1" dirty="0" smtClean="0">
                <a:solidFill>
                  <a:schemeClr val="tx2"/>
                </a:solidFill>
                <a:effectLst>
                  <a:outerShdw blurRad="38100" dist="38100" dir="2700000" algn="tl">
                    <a:srgbClr val="000000">
                      <a:alpha val="43137"/>
                    </a:srgbClr>
                  </a:outerShdw>
                </a:effectLst>
              </a:rPr>
              <a:t>P/PC Balance</a:t>
            </a:r>
          </a:p>
        </p:txBody>
      </p:sp>
      <p:sp>
        <p:nvSpPr>
          <p:cNvPr id="12" name="Content Placeholder 2"/>
          <p:cNvSpPr txBox="1">
            <a:spLocks/>
          </p:cNvSpPr>
          <p:nvPr/>
        </p:nvSpPr>
        <p:spPr>
          <a:xfrm>
            <a:off x="6286500" y="4457432"/>
            <a:ext cx="2510190" cy="647164"/>
          </a:xfrm>
          <a:prstGeom prst="rect">
            <a:avLst/>
          </a:prstGeom>
          <a:solidFill>
            <a:schemeClr val="bg1"/>
          </a:solidFill>
          <a:ln>
            <a:solidFill>
              <a:srgbClr val="0070C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solidFill>
                  <a:schemeClr val="tx2"/>
                </a:solidFill>
                <a:effectLst>
                  <a:outerShdw blurRad="38100" dist="38100" dir="2700000" algn="tl">
                    <a:srgbClr val="000000">
                      <a:alpha val="43137"/>
                    </a:srgbClr>
                  </a:outerShdw>
                </a:effectLst>
              </a:rPr>
              <a:t>Resources</a:t>
            </a:r>
          </a:p>
        </p:txBody>
      </p:sp>
      <p:sp>
        <p:nvSpPr>
          <p:cNvPr id="13" name="Content Placeholder 2"/>
          <p:cNvSpPr txBox="1">
            <a:spLocks/>
          </p:cNvSpPr>
          <p:nvPr/>
        </p:nvSpPr>
        <p:spPr>
          <a:xfrm>
            <a:off x="1027331" y="5943600"/>
            <a:ext cx="2801719" cy="717562"/>
          </a:xfrm>
          <a:prstGeom prst="rect">
            <a:avLst/>
          </a:prstGeom>
          <a:solidFill>
            <a:schemeClr val="bg1"/>
          </a:solidFill>
          <a:ln>
            <a:solidFill>
              <a:srgbClr val="0070C0"/>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b="1" dirty="0" smtClean="0">
                <a:solidFill>
                  <a:schemeClr val="tx2"/>
                </a:solidFill>
                <a:effectLst>
                  <a:outerShdw blurRad="38100" dist="38100" dir="2700000" algn="tl">
                    <a:srgbClr val="000000">
                      <a:alpha val="43137"/>
                    </a:srgbClr>
                  </a:outerShdw>
                </a:effectLst>
              </a:rPr>
              <a:t>Results</a:t>
            </a:r>
          </a:p>
        </p:txBody>
      </p:sp>
    </p:spTree>
    <p:extLst>
      <p:ext uri="{BB962C8B-B14F-4D97-AF65-F5344CB8AC3E}">
        <p14:creationId xmlns:p14="http://schemas.microsoft.com/office/powerpoint/2010/main" val="1162873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125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659" y="228600"/>
            <a:ext cx="8382000" cy="914400"/>
          </a:xfrm>
          <a:solidFill>
            <a:schemeClr val="bg1"/>
          </a:solidFill>
          <a:ln>
            <a:solidFill>
              <a:srgbClr val="0070C0"/>
            </a:solidFill>
          </a:ln>
        </p:spPr>
        <p:txBody>
          <a:bodyPr>
            <a:normAutofit/>
          </a:bodyPr>
          <a:lstStyle/>
          <a:p>
            <a:pPr marL="0" indent="0" algn="ctr">
              <a:buNone/>
            </a:pPr>
            <a:r>
              <a:rPr lang="en-US" sz="4400" b="1" dirty="0" smtClean="0">
                <a:effectLst>
                  <a:outerShdw blurRad="38100" dist="38100" dir="2700000" algn="tl">
                    <a:srgbClr val="000000">
                      <a:alpha val="43137"/>
                    </a:srgbClr>
                  </a:outerShdw>
                </a:effectLst>
              </a:rPr>
              <a:t>Covey’s Paradigm of Effectiveness</a:t>
            </a:r>
          </a:p>
        </p:txBody>
      </p:sp>
      <p:pic>
        <p:nvPicPr>
          <p:cNvPr id="4098" name="Picture 2" descr="http://thechaironthelake.com/files/2010/07/golden-egg.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0568" y="2520938"/>
            <a:ext cx="194412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ries.typepad.com/ries_blog/images/2007/09/22/goldengoos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1500" y="3374611"/>
            <a:ext cx="1224601" cy="1273586"/>
          </a:xfrm>
          <a:prstGeom prst="rect">
            <a:avLst/>
          </a:prstGeom>
          <a:noFill/>
          <a:extLst>
            <a:ext uri="{909E8E84-426E-40DD-AFC4-6F175D3DCCD1}">
              <a14:hiddenFill xmlns:a14="http://schemas.microsoft.com/office/drawing/2010/main">
                <a:solidFill>
                  <a:srgbClr val="FFFFFF"/>
                </a:solidFill>
              </a14:hiddenFill>
            </a:ext>
          </a:extLst>
        </p:spPr>
      </p:pic>
      <p:sp>
        <p:nvSpPr>
          <p:cNvPr id="6" name="Isosceles Triangle 5"/>
          <p:cNvSpPr/>
          <p:nvPr/>
        </p:nvSpPr>
        <p:spPr>
          <a:xfrm>
            <a:off x="4109408" y="4953000"/>
            <a:ext cx="1304038" cy="1295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2133600" y="1315792"/>
            <a:ext cx="4876774" cy="914400"/>
          </a:xfrm>
          <a:prstGeom prst="rect">
            <a:avLst/>
          </a:prstGeom>
          <a:solidFill>
            <a:schemeClr val="bg1"/>
          </a:solidFill>
          <a:ln>
            <a:solidFill>
              <a:srgbClr val="0070C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b="1" dirty="0" smtClean="0">
                <a:solidFill>
                  <a:schemeClr val="tx2"/>
                </a:solidFill>
                <a:effectLst>
                  <a:outerShdw blurRad="38100" dist="38100" dir="2700000" algn="tl">
                    <a:srgbClr val="000000">
                      <a:alpha val="43137"/>
                    </a:srgbClr>
                  </a:outerShdw>
                </a:effectLst>
              </a:rPr>
              <a:t>P/PC Balance</a:t>
            </a:r>
          </a:p>
        </p:txBody>
      </p:sp>
      <p:sp>
        <p:nvSpPr>
          <p:cNvPr id="12" name="Content Placeholder 2"/>
          <p:cNvSpPr txBox="1">
            <a:spLocks/>
          </p:cNvSpPr>
          <p:nvPr/>
        </p:nvSpPr>
        <p:spPr>
          <a:xfrm>
            <a:off x="6311900" y="4953536"/>
            <a:ext cx="2510190" cy="647164"/>
          </a:xfrm>
          <a:prstGeom prst="rect">
            <a:avLst/>
          </a:prstGeom>
          <a:solidFill>
            <a:schemeClr val="bg1"/>
          </a:solidFill>
          <a:ln>
            <a:solidFill>
              <a:srgbClr val="0070C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solidFill>
                  <a:schemeClr val="tx2"/>
                </a:solidFill>
                <a:effectLst>
                  <a:outerShdw blurRad="38100" dist="38100" dir="2700000" algn="tl">
                    <a:srgbClr val="000000">
                      <a:alpha val="43137"/>
                    </a:srgbClr>
                  </a:outerShdw>
                </a:effectLst>
              </a:rPr>
              <a:t>Resources</a:t>
            </a:r>
          </a:p>
        </p:txBody>
      </p:sp>
      <p:sp>
        <p:nvSpPr>
          <p:cNvPr id="13" name="Content Placeholder 2"/>
          <p:cNvSpPr txBox="1">
            <a:spLocks/>
          </p:cNvSpPr>
          <p:nvPr/>
        </p:nvSpPr>
        <p:spPr>
          <a:xfrm>
            <a:off x="1401768" y="4883138"/>
            <a:ext cx="2801719" cy="717562"/>
          </a:xfrm>
          <a:prstGeom prst="rect">
            <a:avLst/>
          </a:prstGeom>
          <a:solidFill>
            <a:schemeClr val="bg1"/>
          </a:solidFill>
          <a:ln>
            <a:solidFill>
              <a:srgbClr val="0070C0"/>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b="1" dirty="0" smtClean="0">
                <a:solidFill>
                  <a:schemeClr val="tx2"/>
                </a:solidFill>
                <a:effectLst>
                  <a:outerShdw blurRad="38100" dist="38100" dir="2700000" algn="tl">
                    <a:srgbClr val="000000">
                      <a:alpha val="43137"/>
                    </a:srgbClr>
                  </a:outerShdw>
                </a:effectLst>
              </a:rPr>
              <a:t>Results</a:t>
            </a:r>
          </a:p>
        </p:txBody>
      </p:sp>
      <p:grpSp>
        <p:nvGrpSpPr>
          <p:cNvPr id="10" name="Group 9"/>
          <p:cNvGrpSpPr/>
          <p:nvPr>
            <p:custDataLst>
              <p:tags r:id="rId1"/>
            </p:custDataLst>
          </p:nvPr>
        </p:nvGrpSpPr>
        <p:grpSpPr>
          <a:xfrm>
            <a:off x="1278101" y="4730738"/>
            <a:ext cx="6858000" cy="152400"/>
            <a:chOff x="381000" y="1219200"/>
            <a:chExt cx="6858000" cy="152400"/>
          </a:xfrm>
        </p:grpSpPr>
        <p:sp>
          <p:nvSpPr>
            <p:cNvPr id="14" name="Rectangle 13"/>
            <p:cNvSpPr/>
            <p:nvPr/>
          </p:nvSpPr>
          <p:spPr>
            <a:xfrm>
              <a:off x="381000" y="1219200"/>
              <a:ext cx="3429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810000" y="1219200"/>
              <a:ext cx="3429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2199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900000">
                                      <p:cBhvr>
                                        <p:cTn id="6" dur="2250" fill="hold"/>
                                        <p:tgtEl>
                                          <p:spTgt spid="10"/>
                                        </p:tgtEl>
                                        <p:attrNameLst>
                                          <p:attrName>r</p:attrName>
                                        </p:attrNameLst>
                                      </p:cBhvr>
                                    </p:animRot>
                                  </p:childTnLst>
                                </p:cTn>
                              </p:par>
                              <p:par>
                                <p:cTn id="7" presetID="42" presetClass="path" presetSubtype="0" accel="50000" decel="50000" fill="hold" nodeType="withEffect">
                                  <p:stCondLst>
                                    <p:cond delay="0"/>
                                  </p:stCondLst>
                                  <p:childTnLst>
                                    <p:animMotion origin="layout" path="M -3.61111E-6 2.22222E-6 L -0.15642 0.17014 " pathEditMode="relative" rAng="0" ptsTypes="AA">
                                      <p:cBhvr>
                                        <p:cTn id="8" dur="3000" fill="hold"/>
                                        <p:tgtEl>
                                          <p:spTgt spid="4098"/>
                                        </p:tgtEl>
                                        <p:attrNameLst>
                                          <p:attrName>ppt_x</p:attrName>
                                          <p:attrName>ppt_y</p:attrName>
                                        </p:attrNameLst>
                                      </p:cBhvr>
                                      <p:rCtr x="-7830" y="8495"/>
                                    </p:animMotion>
                                  </p:childTnLst>
                                </p:cTn>
                              </p:par>
                              <p:par>
                                <p:cTn id="9" presetID="42" presetClass="path" presetSubtype="0" accel="50000" decel="50000" fill="hold" grpId="0" nodeType="withEffect">
                                  <p:stCondLst>
                                    <p:cond delay="0"/>
                                  </p:stCondLst>
                                  <p:childTnLst>
                                    <p:animMotion origin="layout" path="M 2.77778E-7 1.85185E-6 L -0.05191 0.13102 " pathEditMode="relative" rAng="0" ptsTypes="AA">
                                      <p:cBhvr>
                                        <p:cTn id="10" dur="3000" fill="hold"/>
                                        <p:tgtEl>
                                          <p:spTgt spid="13"/>
                                        </p:tgtEl>
                                        <p:attrNameLst>
                                          <p:attrName>ppt_x</p:attrName>
                                          <p:attrName>ppt_y</p:attrName>
                                        </p:attrNameLst>
                                      </p:cBhvr>
                                      <p:rCtr x="-2604" y="6551"/>
                                    </p:animMotion>
                                  </p:childTnLst>
                                </p:cTn>
                              </p:par>
                              <p:par>
                                <p:cTn id="11" presetID="64" presetClass="path" presetSubtype="0" accel="50000" decel="50000" fill="hold" grpId="0" nodeType="withEffect">
                                  <p:stCondLst>
                                    <p:cond delay="0"/>
                                  </p:stCondLst>
                                  <p:childTnLst>
                                    <p:animMotion origin="layout" path="M -5.55556E-7 -4.44444E-6 L -0.07743 -0.06944 " pathEditMode="relative" rAng="0" ptsTypes="AA">
                                      <p:cBhvr>
                                        <p:cTn id="12" dur="3000" fill="hold"/>
                                        <p:tgtEl>
                                          <p:spTgt spid="12"/>
                                        </p:tgtEl>
                                        <p:attrNameLst>
                                          <p:attrName>ppt_x</p:attrName>
                                          <p:attrName>ppt_y</p:attrName>
                                        </p:attrNameLst>
                                      </p:cBhvr>
                                      <p:rCtr x="-3872" y="-3472"/>
                                    </p:animMotion>
                                  </p:childTnLst>
                                </p:cTn>
                              </p:par>
                              <p:par>
                                <p:cTn id="13" presetID="64" presetClass="path" presetSubtype="0" accel="50000" decel="50000" fill="hold" nodeType="withEffect">
                                  <p:stCondLst>
                                    <p:cond delay="0"/>
                                  </p:stCondLst>
                                  <p:childTnLst>
                                    <p:animMotion origin="layout" path="M -3.05556E-6 -3.7037E-6 L -0.06441 -0.09606 " pathEditMode="relative" rAng="0" ptsTypes="AA">
                                      <p:cBhvr>
                                        <p:cTn id="14" dur="3000" fill="hold"/>
                                        <p:tgtEl>
                                          <p:spTgt spid="4100"/>
                                        </p:tgtEl>
                                        <p:attrNameLst>
                                          <p:attrName>ppt_x</p:attrName>
                                          <p:attrName>ppt_y</p:attrName>
                                        </p:attrNameLst>
                                      </p:cBhvr>
                                      <p:rCtr x="-3229" y="-4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659" y="228600"/>
            <a:ext cx="8382000" cy="914400"/>
          </a:xfrm>
          <a:solidFill>
            <a:schemeClr val="bg1"/>
          </a:solidFill>
          <a:ln>
            <a:solidFill>
              <a:srgbClr val="0070C0"/>
            </a:solidFill>
          </a:ln>
        </p:spPr>
        <p:txBody>
          <a:bodyPr>
            <a:normAutofit/>
          </a:bodyPr>
          <a:lstStyle/>
          <a:p>
            <a:pPr marL="0" indent="0" algn="ctr">
              <a:buNone/>
            </a:pPr>
            <a:r>
              <a:rPr lang="en-US" sz="4400" b="1" dirty="0" smtClean="0">
                <a:effectLst>
                  <a:outerShdw blurRad="38100" dist="38100" dir="2700000" algn="tl">
                    <a:srgbClr val="000000">
                      <a:alpha val="43137"/>
                    </a:srgbClr>
                  </a:outerShdw>
                </a:effectLst>
              </a:rPr>
              <a:t>Covey’s Paradigm of Effectiveness</a:t>
            </a:r>
          </a:p>
        </p:txBody>
      </p:sp>
      <p:pic>
        <p:nvPicPr>
          <p:cNvPr id="4098" name="Picture 2" descr="http://thechaironthelake.com/files/2010/07/golden-egg.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314432"/>
            <a:ext cx="194412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ries.typepad.com/ries_blog/images/2007/09/22/goldengoos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448886"/>
            <a:ext cx="1224601" cy="1273586"/>
          </a:xfrm>
          <a:prstGeom prst="rect">
            <a:avLst/>
          </a:prstGeom>
          <a:noFill/>
          <a:extLst>
            <a:ext uri="{909E8E84-426E-40DD-AFC4-6F175D3DCCD1}">
              <a14:hiddenFill xmlns:a14="http://schemas.microsoft.com/office/drawing/2010/main">
                <a:solidFill>
                  <a:srgbClr val="FFFFFF"/>
                </a:solidFill>
              </a14:hiddenFill>
            </a:ext>
          </a:extLst>
        </p:spPr>
      </p:pic>
      <p:sp>
        <p:nvSpPr>
          <p:cNvPr id="5" name="Minus 4"/>
          <p:cNvSpPr/>
          <p:nvPr/>
        </p:nvSpPr>
        <p:spPr>
          <a:xfrm rot="20427261">
            <a:off x="493130" y="4114797"/>
            <a:ext cx="8763000" cy="1066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4109408" y="4953000"/>
            <a:ext cx="1304038" cy="1295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2133600" y="1315792"/>
            <a:ext cx="4876774" cy="914400"/>
          </a:xfrm>
          <a:prstGeom prst="rect">
            <a:avLst/>
          </a:prstGeom>
          <a:solidFill>
            <a:schemeClr val="bg1"/>
          </a:solidFill>
          <a:ln>
            <a:solidFill>
              <a:srgbClr val="0070C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b="1" dirty="0" smtClean="0">
                <a:solidFill>
                  <a:schemeClr val="tx2"/>
                </a:solidFill>
                <a:effectLst>
                  <a:outerShdw blurRad="38100" dist="38100" dir="2700000" algn="tl">
                    <a:srgbClr val="000000">
                      <a:alpha val="43137"/>
                    </a:srgbClr>
                  </a:outerShdw>
                </a:effectLst>
              </a:rPr>
              <a:t>P/PC Balance</a:t>
            </a:r>
          </a:p>
        </p:txBody>
      </p:sp>
      <p:sp>
        <p:nvSpPr>
          <p:cNvPr id="12" name="Content Placeholder 2"/>
          <p:cNvSpPr txBox="1">
            <a:spLocks/>
          </p:cNvSpPr>
          <p:nvPr/>
        </p:nvSpPr>
        <p:spPr>
          <a:xfrm>
            <a:off x="6286500" y="4457432"/>
            <a:ext cx="2510190" cy="647164"/>
          </a:xfrm>
          <a:prstGeom prst="rect">
            <a:avLst/>
          </a:prstGeom>
          <a:solidFill>
            <a:schemeClr val="bg1"/>
          </a:solidFill>
          <a:ln>
            <a:solidFill>
              <a:srgbClr val="0070C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solidFill>
                  <a:schemeClr val="tx2"/>
                </a:solidFill>
                <a:effectLst>
                  <a:outerShdw blurRad="38100" dist="38100" dir="2700000" algn="tl">
                    <a:srgbClr val="000000">
                      <a:alpha val="43137"/>
                    </a:srgbClr>
                  </a:outerShdw>
                </a:effectLst>
              </a:rPr>
              <a:t>Resources</a:t>
            </a:r>
          </a:p>
        </p:txBody>
      </p:sp>
      <p:sp>
        <p:nvSpPr>
          <p:cNvPr id="13" name="Content Placeholder 2"/>
          <p:cNvSpPr txBox="1">
            <a:spLocks/>
          </p:cNvSpPr>
          <p:nvPr/>
        </p:nvSpPr>
        <p:spPr>
          <a:xfrm>
            <a:off x="1027331" y="5943600"/>
            <a:ext cx="2801719" cy="717562"/>
          </a:xfrm>
          <a:prstGeom prst="rect">
            <a:avLst/>
          </a:prstGeom>
          <a:solidFill>
            <a:schemeClr val="bg1"/>
          </a:solidFill>
          <a:ln>
            <a:solidFill>
              <a:srgbClr val="0070C0"/>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b="1" dirty="0" smtClean="0">
                <a:solidFill>
                  <a:schemeClr val="tx2"/>
                </a:solidFill>
                <a:effectLst>
                  <a:outerShdw blurRad="38100" dist="38100" dir="2700000" algn="tl">
                    <a:srgbClr val="000000">
                      <a:alpha val="43137"/>
                    </a:srgbClr>
                  </a:outerShdw>
                </a:effectLst>
              </a:rPr>
              <a:t>Results</a:t>
            </a:r>
          </a:p>
        </p:txBody>
      </p:sp>
    </p:spTree>
    <p:extLst>
      <p:ext uri="{BB962C8B-B14F-4D97-AF65-F5344CB8AC3E}">
        <p14:creationId xmlns:p14="http://schemas.microsoft.com/office/powerpoint/2010/main" val="68026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0"/>
                                      </p:stCondLst>
                                      <p:childTnLst>
                                        <p:anim calcmode="lin" valueType="num">
                                          <p:cBhvr>
                                            <p:cTn id="6" dur="5000"/>
                                            <p:tgtEl>
                                              <p:spTgt spid="4098"/>
                                            </p:tgtEl>
                                            <p:attrNameLst>
                                              <p:attrName>ppt_w</p:attrName>
                                            </p:attrNameLst>
                                          </p:cBhvr>
                                          <p:tavLst>
                                            <p:tav tm="0">
                                              <p:val>
                                                <p:strVal val="ppt_w"/>
                                              </p:val>
                                            </p:tav>
                                            <p:tav tm="100000">
                                              <p:val>
                                                <p:fltVal val="0"/>
                                              </p:val>
                                            </p:tav>
                                          </p:tavLst>
                                        </p:anim>
                                        <p:anim calcmode="lin" valueType="num">
                                          <p:cBhvr>
                                            <p:cTn id="7" dur="5000"/>
                                            <p:tgtEl>
                                              <p:spTgt spid="4098"/>
                                            </p:tgtEl>
                                            <p:attrNameLst>
                                              <p:attrName>ppt_h</p:attrName>
                                            </p:attrNameLst>
                                          </p:cBhvr>
                                          <p:tavLst>
                                            <p:tav tm="0">
                                              <p:val>
                                                <p:strVal val="ppt_h"/>
                                              </p:val>
                                            </p:tav>
                                            <p:tav tm="100000">
                                              <p:val>
                                                <p:fltVal val="0"/>
                                              </p:val>
                                            </p:tav>
                                          </p:tavLst>
                                        </p:anim>
                                        <p:anim calcmode="lin" valueType="num">
                                          <p:cBhvr>
                                            <p:cTn id="8" dur="5000"/>
                                            <p:tgtEl>
                                              <p:spTgt spid="4098"/>
                                            </p:tgtEl>
                                            <p:attrNameLst>
                                              <p:attrName>style.rotation</p:attrName>
                                            </p:attrNameLst>
                                          </p:cBhvr>
                                          <p:tavLst>
                                            <p:tav tm="0">
                                              <p:val>
                                                <p:fltVal val="0"/>
                                              </p:val>
                                            </p:tav>
                                            <p:tav tm="100000">
                                              <p:val>
                                                <p:fltVal val="90"/>
                                              </p:val>
                                            </p:tav>
                                          </p:tavLst>
                                        </p:anim>
                                        <p:animEffect transition="out" filter="fade">
                                          <p:cBhvr>
                                            <p:cTn id="9" dur="5000"/>
                                            <p:tgtEl>
                                              <p:spTgt spid="4098"/>
                                            </p:tgtEl>
                                          </p:cBhvr>
                                        </p:animEffect>
                                        <p:set>
                                          <p:cBhvr>
                                            <p:cTn id="10" dur="1" fill="hold">
                                              <p:stCondLst>
                                                <p:cond delay="4999"/>
                                              </p:stCondLst>
                                            </p:cTn>
                                            <p:tgtEl>
                                              <p:spTgt spid="4098"/>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5000"/>
                                            <p:tgtEl>
                                              <p:spTgt spid="13"/>
                                            </p:tgtEl>
                                            <p:attrNameLst>
                                              <p:attrName>ppt_w</p:attrName>
                                            </p:attrNameLst>
                                          </p:cBhvr>
                                          <p:tavLst>
                                            <p:tav tm="0">
                                              <p:val>
                                                <p:strVal val="ppt_w"/>
                                              </p:val>
                                            </p:tav>
                                            <p:tav tm="100000">
                                              <p:val>
                                                <p:fltVal val="0"/>
                                              </p:val>
                                            </p:tav>
                                          </p:tavLst>
                                        </p:anim>
                                        <p:anim calcmode="lin" valueType="num">
                                          <p:cBhvr>
                                            <p:cTn id="13" dur="5000"/>
                                            <p:tgtEl>
                                              <p:spTgt spid="13"/>
                                            </p:tgtEl>
                                            <p:attrNameLst>
                                              <p:attrName>ppt_h</p:attrName>
                                            </p:attrNameLst>
                                          </p:cBhvr>
                                          <p:tavLst>
                                            <p:tav tm="0">
                                              <p:val>
                                                <p:strVal val="ppt_h"/>
                                              </p:val>
                                            </p:tav>
                                            <p:tav tm="100000">
                                              <p:val>
                                                <p:fltVal val="0"/>
                                              </p:val>
                                            </p:tav>
                                          </p:tavLst>
                                        </p:anim>
                                        <p:anim calcmode="lin" valueType="num">
                                          <p:cBhvr>
                                            <p:cTn id="14" dur="5000"/>
                                            <p:tgtEl>
                                              <p:spTgt spid="13"/>
                                            </p:tgtEl>
                                            <p:attrNameLst>
                                              <p:attrName>style.rotation</p:attrName>
                                            </p:attrNameLst>
                                          </p:cBhvr>
                                          <p:tavLst>
                                            <p:tav tm="0">
                                              <p:val>
                                                <p:fltVal val="0"/>
                                              </p:val>
                                            </p:tav>
                                            <p:tav tm="100000">
                                              <p:val>
                                                <p:fltVal val="90"/>
                                              </p:val>
                                            </p:tav>
                                          </p:tavLst>
                                        </p:anim>
                                        <p:animEffect transition="out" filter="fade">
                                          <p:cBhvr>
                                            <p:cTn id="15" dur="5000"/>
                                            <p:tgtEl>
                                              <p:spTgt spid="13"/>
                                            </p:tgtEl>
                                          </p:cBhvr>
                                        </p:animEffect>
                                        <p:set>
                                          <p:cBhvr>
                                            <p:cTn id="16" dur="1" fill="hold">
                                              <p:stCondLst>
                                                <p:cond delay="4999"/>
                                              </p:stCondLst>
                                            </p:cTn>
                                            <p:tgtEl>
                                              <p:spTgt spid="13"/>
                                            </p:tgtEl>
                                            <p:attrNameLst>
                                              <p:attrName>style.visibility</p:attrName>
                                            </p:attrNameLst>
                                          </p:cBhvr>
                                          <p:to>
                                            <p:strVal val="hidden"/>
                                          </p:to>
                                        </p:set>
                                      </p:childTnLst>
                                    </p:cTn>
                                  </p:par>
                                  <p:par>
                                    <p:cTn id="17" presetID="42" presetClass="path" presetSubtype="0" accel="45000" fill="hold" nodeType="withEffect" p14:presetBounceEnd="55000">
                                      <p:stCondLst>
                                        <p:cond delay="200"/>
                                      </p:stCondLst>
                                      <p:childTnLst>
                                        <p:animMotion origin="layout" path="M 3.05556E-6 0 L -0.69184 0.70556 " pathEditMode="relative" rAng="0" ptsTypes="AA" p14:bounceEnd="55000">
                                          <p:cBhvr>
                                            <p:cTn id="18" dur="5000" fill="hold"/>
                                            <p:tgtEl>
                                              <p:spTgt spid="4100"/>
                                            </p:tgtEl>
                                            <p:attrNameLst>
                                              <p:attrName>ppt_x</p:attrName>
                                              <p:attrName>ppt_y</p:attrName>
                                            </p:attrNameLst>
                                          </p:cBhvr>
                                          <p:rCtr x="-34601" y="35278"/>
                                        </p:animMotion>
                                      </p:childTnLst>
                                    </p:cTn>
                                  </p:par>
                                  <p:par>
                                    <p:cTn id="19" presetID="42" presetClass="path" presetSubtype="0" accel="50000" fill="hold" grpId="0" nodeType="withEffect" p14:presetBounceEnd="45000">
                                      <p:stCondLst>
                                        <p:cond delay="200"/>
                                      </p:stCondLst>
                                      <p:childTnLst>
                                        <p:animMotion origin="layout" path="M -2.77778E-6 -7.40741E-7 L -0.53298 0.50301 " pathEditMode="relative" rAng="0" ptsTypes="AA" p14:bounceEnd="45000">
                                          <p:cBhvr>
                                            <p:cTn id="20" dur="5000" fill="hold"/>
                                            <p:tgtEl>
                                              <p:spTgt spid="12"/>
                                            </p:tgtEl>
                                            <p:attrNameLst>
                                              <p:attrName>ppt_x</p:attrName>
                                              <p:attrName>ppt_y</p:attrName>
                                            </p:attrNameLst>
                                          </p:cBhvr>
                                          <p:rCtr x="-26649" y="25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0"/>
                                      </p:stCondLst>
                                      <p:childTnLst>
                                        <p:anim calcmode="lin" valueType="num">
                                          <p:cBhvr>
                                            <p:cTn id="6" dur="5000"/>
                                            <p:tgtEl>
                                              <p:spTgt spid="4098"/>
                                            </p:tgtEl>
                                            <p:attrNameLst>
                                              <p:attrName>ppt_w</p:attrName>
                                            </p:attrNameLst>
                                          </p:cBhvr>
                                          <p:tavLst>
                                            <p:tav tm="0">
                                              <p:val>
                                                <p:strVal val="ppt_w"/>
                                              </p:val>
                                            </p:tav>
                                            <p:tav tm="100000">
                                              <p:val>
                                                <p:fltVal val="0"/>
                                              </p:val>
                                            </p:tav>
                                          </p:tavLst>
                                        </p:anim>
                                        <p:anim calcmode="lin" valueType="num">
                                          <p:cBhvr>
                                            <p:cTn id="7" dur="5000"/>
                                            <p:tgtEl>
                                              <p:spTgt spid="4098"/>
                                            </p:tgtEl>
                                            <p:attrNameLst>
                                              <p:attrName>ppt_h</p:attrName>
                                            </p:attrNameLst>
                                          </p:cBhvr>
                                          <p:tavLst>
                                            <p:tav tm="0">
                                              <p:val>
                                                <p:strVal val="ppt_h"/>
                                              </p:val>
                                            </p:tav>
                                            <p:tav tm="100000">
                                              <p:val>
                                                <p:fltVal val="0"/>
                                              </p:val>
                                            </p:tav>
                                          </p:tavLst>
                                        </p:anim>
                                        <p:anim calcmode="lin" valueType="num">
                                          <p:cBhvr>
                                            <p:cTn id="8" dur="5000"/>
                                            <p:tgtEl>
                                              <p:spTgt spid="4098"/>
                                            </p:tgtEl>
                                            <p:attrNameLst>
                                              <p:attrName>style.rotation</p:attrName>
                                            </p:attrNameLst>
                                          </p:cBhvr>
                                          <p:tavLst>
                                            <p:tav tm="0">
                                              <p:val>
                                                <p:fltVal val="0"/>
                                              </p:val>
                                            </p:tav>
                                            <p:tav tm="100000">
                                              <p:val>
                                                <p:fltVal val="90"/>
                                              </p:val>
                                            </p:tav>
                                          </p:tavLst>
                                        </p:anim>
                                        <p:animEffect transition="out" filter="fade">
                                          <p:cBhvr>
                                            <p:cTn id="9" dur="5000"/>
                                            <p:tgtEl>
                                              <p:spTgt spid="4098"/>
                                            </p:tgtEl>
                                          </p:cBhvr>
                                        </p:animEffect>
                                        <p:set>
                                          <p:cBhvr>
                                            <p:cTn id="10" dur="1" fill="hold">
                                              <p:stCondLst>
                                                <p:cond delay="4999"/>
                                              </p:stCondLst>
                                            </p:cTn>
                                            <p:tgtEl>
                                              <p:spTgt spid="4098"/>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5000"/>
                                            <p:tgtEl>
                                              <p:spTgt spid="13"/>
                                            </p:tgtEl>
                                            <p:attrNameLst>
                                              <p:attrName>ppt_w</p:attrName>
                                            </p:attrNameLst>
                                          </p:cBhvr>
                                          <p:tavLst>
                                            <p:tav tm="0">
                                              <p:val>
                                                <p:strVal val="ppt_w"/>
                                              </p:val>
                                            </p:tav>
                                            <p:tav tm="100000">
                                              <p:val>
                                                <p:fltVal val="0"/>
                                              </p:val>
                                            </p:tav>
                                          </p:tavLst>
                                        </p:anim>
                                        <p:anim calcmode="lin" valueType="num">
                                          <p:cBhvr>
                                            <p:cTn id="13" dur="5000"/>
                                            <p:tgtEl>
                                              <p:spTgt spid="13"/>
                                            </p:tgtEl>
                                            <p:attrNameLst>
                                              <p:attrName>ppt_h</p:attrName>
                                            </p:attrNameLst>
                                          </p:cBhvr>
                                          <p:tavLst>
                                            <p:tav tm="0">
                                              <p:val>
                                                <p:strVal val="ppt_h"/>
                                              </p:val>
                                            </p:tav>
                                            <p:tav tm="100000">
                                              <p:val>
                                                <p:fltVal val="0"/>
                                              </p:val>
                                            </p:tav>
                                          </p:tavLst>
                                        </p:anim>
                                        <p:anim calcmode="lin" valueType="num">
                                          <p:cBhvr>
                                            <p:cTn id="14" dur="5000"/>
                                            <p:tgtEl>
                                              <p:spTgt spid="13"/>
                                            </p:tgtEl>
                                            <p:attrNameLst>
                                              <p:attrName>style.rotation</p:attrName>
                                            </p:attrNameLst>
                                          </p:cBhvr>
                                          <p:tavLst>
                                            <p:tav tm="0">
                                              <p:val>
                                                <p:fltVal val="0"/>
                                              </p:val>
                                            </p:tav>
                                            <p:tav tm="100000">
                                              <p:val>
                                                <p:fltVal val="90"/>
                                              </p:val>
                                            </p:tav>
                                          </p:tavLst>
                                        </p:anim>
                                        <p:animEffect transition="out" filter="fade">
                                          <p:cBhvr>
                                            <p:cTn id="15" dur="5000"/>
                                            <p:tgtEl>
                                              <p:spTgt spid="13"/>
                                            </p:tgtEl>
                                          </p:cBhvr>
                                        </p:animEffect>
                                        <p:set>
                                          <p:cBhvr>
                                            <p:cTn id="16" dur="1" fill="hold">
                                              <p:stCondLst>
                                                <p:cond delay="4999"/>
                                              </p:stCondLst>
                                            </p:cTn>
                                            <p:tgtEl>
                                              <p:spTgt spid="13"/>
                                            </p:tgtEl>
                                            <p:attrNameLst>
                                              <p:attrName>style.visibility</p:attrName>
                                            </p:attrNameLst>
                                          </p:cBhvr>
                                          <p:to>
                                            <p:strVal val="hidden"/>
                                          </p:to>
                                        </p:set>
                                      </p:childTnLst>
                                    </p:cTn>
                                  </p:par>
                                  <p:par>
                                    <p:cTn id="17" presetID="42" presetClass="path" presetSubtype="0" accel="45000" fill="hold" nodeType="withEffect">
                                      <p:stCondLst>
                                        <p:cond delay="200"/>
                                      </p:stCondLst>
                                      <p:childTnLst>
                                        <p:animMotion origin="layout" path="M 3.05556E-6 0 L -0.69184 0.70556 " pathEditMode="relative" rAng="0" ptsTypes="AA">
                                          <p:cBhvr>
                                            <p:cTn id="18" dur="5000" fill="hold"/>
                                            <p:tgtEl>
                                              <p:spTgt spid="4100"/>
                                            </p:tgtEl>
                                            <p:attrNameLst>
                                              <p:attrName>ppt_x</p:attrName>
                                              <p:attrName>ppt_y</p:attrName>
                                            </p:attrNameLst>
                                          </p:cBhvr>
                                          <p:rCtr x="-34601" y="35278"/>
                                        </p:animMotion>
                                      </p:childTnLst>
                                    </p:cTn>
                                  </p:par>
                                  <p:par>
                                    <p:cTn id="19" presetID="42" presetClass="path" presetSubtype="0" accel="50000" fill="hold" grpId="0" nodeType="withEffect">
                                      <p:stCondLst>
                                        <p:cond delay="200"/>
                                      </p:stCondLst>
                                      <p:childTnLst>
                                        <p:animMotion origin="layout" path="M -2.77778E-6 -7.40741E-7 L -0.53298 0.50301 " pathEditMode="relative" rAng="0" ptsTypes="AA">
                                          <p:cBhvr>
                                            <p:cTn id="20" dur="5000" fill="hold"/>
                                            <p:tgtEl>
                                              <p:spTgt spid="12"/>
                                            </p:tgtEl>
                                            <p:attrNameLst>
                                              <p:attrName>ppt_x</p:attrName>
                                              <p:attrName>ppt_y</p:attrName>
                                            </p:attrNameLst>
                                          </p:cBhvr>
                                          <p:rCtr x="-26649" y="25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rPr>
              <a:t>Slide removed reduce file size</a:t>
            </a:r>
            <a:endParaRPr lang="en-US" b="1" i="1" dirty="0">
              <a:solidFill>
                <a:srgbClr val="FF0000"/>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6208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659" y="228600"/>
            <a:ext cx="8382000" cy="914400"/>
          </a:xfrm>
          <a:solidFill>
            <a:schemeClr val="bg1"/>
          </a:solidFill>
          <a:ln>
            <a:solidFill>
              <a:srgbClr val="0070C0"/>
            </a:solidFill>
          </a:ln>
        </p:spPr>
        <p:txBody>
          <a:bodyPr>
            <a:normAutofit/>
          </a:bodyPr>
          <a:lstStyle/>
          <a:p>
            <a:pPr marL="0" indent="0" algn="ctr">
              <a:buNone/>
            </a:pPr>
            <a:r>
              <a:rPr lang="en-US" sz="4400" b="1" dirty="0" smtClean="0">
                <a:effectLst>
                  <a:outerShdw blurRad="38100" dist="38100" dir="2700000" algn="tl">
                    <a:srgbClr val="000000">
                      <a:alpha val="43137"/>
                    </a:srgbClr>
                  </a:outerShdw>
                </a:effectLst>
              </a:rPr>
              <a:t>Covey’s Paradigm of Effectiveness</a:t>
            </a:r>
          </a:p>
        </p:txBody>
      </p:sp>
      <p:pic>
        <p:nvPicPr>
          <p:cNvPr id="4098" name="Picture 2" descr="http://thechaironthelake.com/files/2010/07/golden-egg.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0568" y="2520938"/>
            <a:ext cx="194412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ries.typepad.com/ries_blog/images/2007/09/22/goldengoos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1500" y="3374611"/>
            <a:ext cx="1224601" cy="1273586"/>
          </a:xfrm>
          <a:prstGeom prst="rect">
            <a:avLst/>
          </a:prstGeom>
          <a:noFill/>
          <a:extLst>
            <a:ext uri="{909E8E84-426E-40DD-AFC4-6F175D3DCCD1}">
              <a14:hiddenFill xmlns:a14="http://schemas.microsoft.com/office/drawing/2010/main">
                <a:solidFill>
                  <a:srgbClr val="FFFFFF"/>
                </a:solidFill>
              </a14:hiddenFill>
            </a:ext>
          </a:extLst>
        </p:spPr>
      </p:pic>
      <p:sp>
        <p:nvSpPr>
          <p:cNvPr id="6" name="Isosceles Triangle 5"/>
          <p:cNvSpPr/>
          <p:nvPr/>
        </p:nvSpPr>
        <p:spPr>
          <a:xfrm>
            <a:off x="4109408" y="4953000"/>
            <a:ext cx="1304038" cy="1295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2133600" y="1315792"/>
            <a:ext cx="4876774" cy="914400"/>
          </a:xfrm>
          <a:prstGeom prst="rect">
            <a:avLst/>
          </a:prstGeom>
          <a:solidFill>
            <a:schemeClr val="bg1"/>
          </a:solidFill>
          <a:ln>
            <a:solidFill>
              <a:srgbClr val="0070C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b="1" dirty="0" smtClean="0">
                <a:solidFill>
                  <a:schemeClr val="tx2"/>
                </a:solidFill>
                <a:effectLst>
                  <a:outerShdw blurRad="38100" dist="38100" dir="2700000" algn="tl">
                    <a:srgbClr val="000000">
                      <a:alpha val="43137"/>
                    </a:srgbClr>
                  </a:outerShdw>
                </a:effectLst>
              </a:rPr>
              <a:t>P/PC Balance</a:t>
            </a:r>
          </a:p>
        </p:txBody>
      </p:sp>
      <p:sp>
        <p:nvSpPr>
          <p:cNvPr id="12" name="Content Placeholder 2"/>
          <p:cNvSpPr txBox="1">
            <a:spLocks/>
          </p:cNvSpPr>
          <p:nvPr/>
        </p:nvSpPr>
        <p:spPr>
          <a:xfrm>
            <a:off x="6311900" y="4953536"/>
            <a:ext cx="2510190" cy="647164"/>
          </a:xfrm>
          <a:prstGeom prst="rect">
            <a:avLst/>
          </a:prstGeom>
          <a:solidFill>
            <a:schemeClr val="bg1"/>
          </a:solidFill>
          <a:ln>
            <a:solidFill>
              <a:srgbClr val="0070C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solidFill>
                  <a:schemeClr val="tx2"/>
                </a:solidFill>
                <a:effectLst>
                  <a:outerShdw blurRad="38100" dist="38100" dir="2700000" algn="tl">
                    <a:srgbClr val="000000">
                      <a:alpha val="43137"/>
                    </a:srgbClr>
                  </a:outerShdw>
                </a:effectLst>
              </a:rPr>
              <a:t>Resources</a:t>
            </a:r>
          </a:p>
        </p:txBody>
      </p:sp>
      <p:sp>
        <p:nvSpPr>
          <p:cNvPr id="13" name="Content Placeholder 2"/>
          <p:cNvSpPr txBox="1">
            <a:spLocks/>
          </p:cNvSpPr>
          <p:nvPr/>
        </p:nvSpPr>
        <p:spPr>
          <a:xfrm>
            <a:off x="1401768" y="4883138"/>
            <a:ext cx="2801719" cy="717562"/>
          </a:xfrm>
          <a:prstGeom prst="rect">
            <a:avLst/>
          </a:prstGeom>
          <a:solidFill>
            <a:schemeClr val="bg1"/>
          </a:solidFill>
          <a:ln>
            <a:solidFill>
              <a:srgbClr val="0070C0"/>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b="1" dirty="0" smtClean="0">
                <a:solidFill>
                  <a:schemeClr val="tx2"/>
                </a:solidFill>
                <a:effectLst>
                  <a:outerShdw blurRad="38100" dist="38100" dir="2700000" algn="tl">
                    <a:srgbClr val="000000">
                      <a:alpha val="43137"/>
                    </a:srgbClr>
                  </a:outerShdw>
                </a:effectLst>
              </a:rPr>
              <a:t>Results</a:t>
            </a:r>
          </a:p>
        </p:txBody>
      </p:sp>
      <p:grpSp>
        <p:nvGrpSpPr>
          <p:cNvPr id="10" name="Group 9"/>
          <p:cNvGrpSpPr/>
          <p:nvPr>
            <p:custDataLst>
              <p:tags r:id="rId1"/>
            </p:custDataLst>
          </p:nvPr>
        </p:nvGrpSpPr>
        <p:grpSpPr>
          <a:xfrm>
            <a:off x="1278101" y="4730738"/>
            <a:ext cx="6858000" cy="152400"/>
            <a:chOff x="381000" y="1219200"/>
            <a:chExt cx="6858000" cy="152400"/>
          </a:xfrm>
        </p:grpSpPr>
        <p:sp>
          <p:nvSpPr>
            <p:cNvPr id="14" name="Rectangle 13"/>
            <p:cNvSpPr/>
            <p:nvPr/>
          </p:nvSpPr>
          <p:spPr>
            <a:xfrm>
              <a:off x="381000" y="1219200"/>
              <a:ext cx="3429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810000" y="1219200"/>
              <a:ext cx="3429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0631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ries.typepad.com/ries_blog/images/2007/09/22/goldengoos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232552"/>
            <a:ext cx="3276601" cy="340766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21689" y="304800"/>
            <a:ext cx="8365111" cy="4876799"/>
          </a:xfrm>
        </p:spPr>
        <p:txBody>
          <a:bodyPr>
            <a:normAutofit fontScale="92500"/>
          </a:bodyPr>
          <a:lstStyle/>
          <a:p>
            <a:pPr marL="0" indent="0">
              <a:buNone/>
            </a:pPr>
            <a:r>
              <a:rPr lang="en-US" sz="6600" b="1" dirty="0" smtClean="0">
                <a:effectLst>
                  <a:outerShdw blurRad="38100" dist="38100" dir="2700000" algn="tl">
                    <a:srgbClr val="000000">
                      <a:alpha val="43137"/>
                    </a:srgbClr>
                  </a:outerShdw>
                </a:effectLst>
              </a:rPr>
              <a:t>How can the Framework for Teaching be used to identify &amp; support effective teaching practices </a:t>
            </a:r>
          </a:p>
          <a:p>
            <a:pPr marL="0" indent="0">
              <a:buNone/>
            </a:pPr>
            <a:endParaRPr lang="en-US" sz="6600" b="1" dirty="0" smtClean="0">
              <a:effectLst>
                <a:outerShdw blurRad="38100" dist="38100" dir="2700000" algn="tl">
                  <a:srgbClr val="000000">
                    <a:alpha val="43137"/>
                  </a:srgbClr>
                </a:outerShdw>
              </a:effectLst>
            </a:endParaRPr>
          </a:p>
          <a:p>
            <a:pPr marL="0" indent="0">
              <a:buNone/>
            </a:pP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70258">
            <a:off x="3227189" y="4133757"/>
            <a:ext cx="1096784" cy="1170449"/>
          </a:xfrm>
          <a:prstGeom prst="rect">
            <a:avLst/>
          </a:prstGeom>
        </p:spPr>
      </p:pic>
    </p:spTree>
    <p:extLst>
      <p:ext uri="{BB962C8B-B14F-4D97-AF65-F5344CB8AC3E}">
        <p14:creationId xmlns:p14="http://schemas.microsoft.com/office/powerpoint/2010/main" val="139421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8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9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3"/>
          <a:srcRect/>
          <a:stretch>
            <a:fillRect/>
          </a:stretch>
        </p:blipFill>
        <p:spPr bwMode="auto">
          <a:xfrm>
            <a:off x="839410" y="1839655"/>
            <a:ext cx="8304590" cy="4799012"/>
          </a:xfrm>
          <a:prstGeom prst="rect">
            <a:avLst/>
          </a:prstGeom>
          <a:noFill/>
          <a:ln w="9525">
            <a:noFill/>
            <a:miter lim="800000"/>
            <a:headEnd/>
            <a:tailEnd/>
          </a:ln>
        </p:spPr>
      </p:pic>
      <p:sp>
        <p:nvSpPr>
          <p:cNvPr id="138244" name="TextBox 2"/>
          <p:cNvSpPr txBox="1">
            <a:spLocks noChangeArrowheads="1"/>
          </p:cNvSpPr>
          <p:nvPr/>
        </p:nvSpPr>
        <p:spPr bwMode="auto">
          <a:xfrm>
            <a:off x="2971800" y="4239161"/>
            <a:ext cx="4267200" cy="1323439"/>
          </a:xfrm>
          <a:prstGeom prst="rect">
            <a:avLst/>
          </a:prstGeom>
          <a:noFill/>
          <a:ln w="9525">
            <a:noFill/>
            <a:miter lim="800000"/>
            <a:headEnd/>
            <a:tailEnd/>
          </a:ln>
        </p:spPr>
        <p:txBody>
          <a:bodyPr wrap="square">
            <a:spAutoFit/>
          </a:bodyPr>
          <a:lstStyle/>
          <a:p>
            <a:r>
              <a:rPr lang="en-US" sz="1600" b="1" dirty="0" smtClean="0"/>
              <a:t>Domain 1: Planning &amp; Preparation</a:t>
            </a:r>
          </a:p>
          <a:p>
            <a:r>
              <a:rPr lang="en-US" sz="1600" b="1" dirty="0" smtClean="0"/>
              <a:t>Domain </a:t>
            </a:r>
            <a:r>
              <a:rPr lang="en-US" sz="1600" b="1" dirty="0"/>
              <a:t>2: </a:t>
            </a:r>
            <a:r>
              <a:rPr lang="en-US" sz="1600" b="1" dirty="0" smtClean="0"/>
              <a:t>Classroom Environment</a:t>
            </a:r>
          </a:p>
          <a:p>
            <a:r>
              <a:rPr lang="en-US" sz="1600" b="1" dirty="0" smtClean="0"/>
              <a:t>Domain 3: Instruction</a:t>
            </a:r>
          </a:p>
          <a:p>
            <a:r>
              <a:rPr lang="en-US" sz="1600" b="1" dirty="0" smtClean="0"/>
              <a:t>Domain 4: Professional Responsibilities</a:t>
            </a:r>
          </a:p>
          <a:p>
            <a:r>
              <a:rPr lang="en-US" sz="1600" b="1" dirty="0" smtClean="0"/>
              <a:t>Domain 5: Student Growth</a:t>
            </a:r>
            <a:endParaRPr lang="en-US" sz="1600" b="1" dirty="0"/>
          </a:p>
        </p:txBody>
      </p:sp>
      <p:grpSp>
        <p:nvGrpSpPr>
          <p:cNvPr id="138241" name="Group 1"/>
          <p:cNvGrpSpPr>
            <a:grpSpLocks/>
          </p:cNvGrpSpPr>
          <p:nvPr/>
        </p:nvGrpSpPr>
        <p:grpSpPr bwMode="auto">
          <a:xfrm>
            <a:off x="-636794" y="-725357"/>
            <a:ext cx="8582090" cy="4260011"/>
            <a:chOff x="157535" y="-339215"/>
            <a:chExt cx="4502930" cy="2223745"/>
          </a:xfrm>
        </p:grpSpPr>
        <p:sp>
          <p:nvSpPr>
            <p:cNvPr id="7" name="Oval 6"/>
            <p:cNvSpPr/>
            <p:nvPr/>
          </p:nvSpPr>
          <p:spPr>
            <a:xfrm rot="19007130">
              <a:off x="3200583" y="-339215"/>
              <a:ext cx="1459882" cy="14734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0" dirty="0" smtClean="0">
                  <a:solidFill>
                    <a:schemeClr val="bg1"/>
                  </a:solidFill>
                  <a:latin typeface="Times New Roman" pitchFamily="18" charset="0"/>
                  <a:cs typeface="Times New Roman" pitchFamily="18" charset="0"/>
                </a:rPr>
                <a:t>Observation</a:t>
              </a:r>
              <a:endParaRPr lang="en-US" sz="2000" b="0" dirty="0">
                <a:solidFill>
                  <a:schemeClr val="bg1"/>
                </a:solidFill>
                <a:latin typeface="Times New Roman" pitchFamily="18" charset="0"/>
                <a:cs typeface="Times New Roman" pitchFamily="18" charset="0"/>
              </a:endParaRPr>
            </a:p>
          </p:txBody>
        </p:sp>
        <p:sp>
          <p:nvSpPr>
            <p:cNvPr id="6" name="Oval 5"/>
            <p:cNvSpPr/>
            <p:nvPr/>
          </p:nvSpPr>
          <p:spPr>
            <a:xfrm rot="20314747">
              <a:off x="762453" y="755689"/>
              <a:ext cx="1091949" cy="112884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0" dirty="0" smtClean="0">
                <a:solidFill>
                  <a:schemeClr val="bg1"/>
                </a:solidFill>
                <a:latin typeface="Times New Roman" pitchFamily="18" charset="0"/>
                <a:cs typeface="Times New Roman" pitchFamily="18" charset="0"/>
              </a:endParaRPr>
            </a:p>
            <a:p>
              <a:pPr algn="ctr" fontAlgn="auto">
                <a:spcBef>
                  <a:spcPts val="0"/>
                </a:spcBef>
                <a:spcAft>
                  <a:spcPts val="0"/>
                </a:spcAft>
                <a:defRPr/>
              </a:pPr>
              <a:r>
                <a:rPr lang="en-US" sz="2400" b="0" dirty="0" smtClean="0">
                  <a:solidFill>
                    <a:schemeClr val="bg1"/>
                  </a:solidFill>
                  <a:latin typeface="Times New Roman" pitchFamily="18" charset="0"/>
                  <a:cs typeface="Times New Roman" pitchFamily="18" charset="0"/>
                </a:rPr>
                <a:t>Reflective Practice</a:t>
              </a:r>
              <a:endParaRPr lang="en-US" sz="2400" b="0" dirty="0">
                <a:solidFill>
                  <a:schemeClr val="bg1"/>
                </a:solidFill>
                <a:latin typeface="Times New Roman" pitchFamily="18" charset="0"/>
                <a:cs typeface="Times New Roman" pitchFamily="18" charset="0"/>
              </a:endParaRPr>
            </a:p>
          </p:txBody>
        </p:sp>
        <p:sp>
          <p:nvSpPr>
            <p:cNvPr id="5" name="Oval 4"/>
            <p:cNvSpPr/>
            <p:nvPr/>
          </p:nvSpPr>
          <p:spPr>
            <a:xfrm rot="20359173">
              <a:off x="1749335" y="533273"/>
              <a:ext cx="1089678" cy="11288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0" dirty="0">
                  <a:solidFill>
                    <a:schemeClr val="bg1"/>
                  </a:solidFill>
                  <a:latin typeface="Times New Roman" pitchFamily="18" charset="0"/>
                  <a:cs typeface="Times New Roman" pitchFamily="18" charset="0"/>
                </a:rPr>
                <a:t>Student Growth</a:t>
              </a:r>
            </a:p>
          </p:txBody>
        </p:sp>
        <p:sp>
          <p:nvSpPr>
            <p:cNvPr id="4" name="Oval 3"/>
            <p:cNvSpPr/>
            <p:nvPr/>
          </p:nvSpPr>
          <p:spPr>
            <a:xfrm rot="19691860">
              <a:off x="2136316" y="-265767"/>
              <a:ext cx="1300860" cy="127430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0" dirty="0">
                  <a:solidFill>
                    <a:schemeClr val="bg1"/>
                  </a:solidFill>
                  <a:latin typeface="Times New Roman" pitchFamily="18" charset="0"/>
                  <a:cs typeface="Times New Roman" pitchFamily="18" charset="0"/>
                </a:rPr>
                <a:t>Professional Growth</a:t>
              </a:r>
            </a:p>
          </p:txBody>
        </p:sp>
        <p:sp>
          <p:nvSpPr>
            <p:cNvPr id="17" name="Oval 16"/>
            <p:cNvSpPr/>
            <p:nvPr/>
          </p:nvSpPr>
          <p:spPr>
            <a:xfrm rot="19344371">
              <a:off x="1194186" y="-186207"/>
              <a:ext cx="1091949" cy="11288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0" dirty="0">
                  <a:solidFill>
                    <a:schemeClr val="bg1"/>
                  </a:solidFill>
                  <a:latin typeface="Times New Roman" pitchFamily="18" charset="0"/>
                  <a:cs typeface="Times New Roman" pitchFamily="18" charset="0"/>
                </a:rPr>
                <a:t>Student Voice</a:t>
              </a:r>
            </a:p>
          </p:txBody>
        </p:sp>
        <p:sp>
          <p:nvSpPr>
            <p:cNvPr id="8" name="Oval 7"/>
            <p:cNvSpPr/>
            <p:nvPr/>
          </p:nvSpPr>
          <p:spPr>
            <a:xfrm rot="19436731">
              <a:off x="157535" y="43471"/>
              <a:ext cx="1317025" cy="132436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0" dirty="0">
                  <a:solidFill>
                    <a:schemeClr val="bg1"/>
                  </a:solidFill>
                  <a:latin typeface="Times New Roman" pitchFamily="18" charset="0"/>
                  <a:cs typeface="Times New Roman" pitchFamily="18" charset="0"/>
                </a:rPr>
                <a:t>Peer Observation</a:t>
              </a:r>
            </a:p>
          </p:txBody>
        </p:sp>
      </p:grpSp>
    </p:spTree>
    <p:extLst>
      <p:ext uri="{BB962C8B-B14F-4D97-AF65-F5344CB8AC3E}">
        <p14:creationId xmlns:p14="http://schemas.microsoft.com/office/powerpoint/2010/main" val="2998113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95" y="228600"/>
            <a:ext cx="8229600" cy="457200"/>
          </a:xfrm>
        </p:spPr>
        <p:txBody>
          <a:bodyPr>
            <a:normAutofit fontScale="90000"/>
          </a:bodyPr>
          <a:lstStyle/>
          <a:p>
            <a:r>
              <a:rPr lang="en-US" b="1" dirty="0" smtClean="0"/>
              <a:t>Zeroing in on 3C</a:t>
            </a:r>
            <a:endParaRPr lang="en-US" b="1"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791" t="31250" r="19253" b="8203"/>
          <a:stretch/>
        </p:blipFill>
        <p:spPr bwMode="auto">
          <a:xfrm>
            <a:off x="56782" y="838200"/>
            <a:ext cx="9087218"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rot="19765279">
            <a:off x="228600" y="1524000"/>
            <a:ext cx="8839200" cy="3048000"/>
          </a:xfrm>
          <a:prstGeom prst="ellipse">
            <a:avLst/>
          </a:prstGeom>
          <a:solidFill>
            <a:schemeClr val="accent1">
              <a:lumMod val="20000"/>
              <a:lumOff val="80000"/>
              <a:alpha val="34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dirty="0" smtClean="0">
                <a:solidFill>
                  <a:srgbClr val="FF0000"/>
                </a:solidFill>
              </a:rPr>
              <a:t>Page 29</a:t>
            </a:r>
            <a:endParaRPr lang="en-US" sz="13800" dirty="0">
              <a:solidFill>
                <a:srgbClr val="FF0000"/>
              </a:solidFill>
            </a:endParaRPr>
          </a:p>
        </p:txBody>
      </p:sp>
    </p:spTree>
    <p:extLst>
      <p:ext uri="{BB962C8B-B14F-4D97-AF65-F5344CB8AC3E}">
        <p14:creationId xmlns:p14="http://schemas.microsoft.com/office/powerpoint/2010/main" val="2588589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9400"/>
            <a:ext cx="7848600" cy="2036763"/>
          </a:xfrm>
        </p:spPr>
        <p:txBody>
          <a:bodyPr>
            <a:normAutofit/>
          </a:bodyPr>
          <a:lstStyle/>
          <a:p>
            <a:pPr algn="ctr"/>
            <a:r>
              <a:rPr lang="en-US" dirty="0" smtClean="0">
                <a:solidFill>
                  <a:schemeClr val="tx1">
                    <a:lumMod val="75000"/>
                    <a:lumOff val="25000"/>
                  </a:schemeClr>
                </a:solidFill>
              </a:rPr>
              <a:t>Engaging Students in Learning</a:t>
            </a:r>
            <a:br>
              <a:rPr lang="en-US" dirty="0" smtClean="0">
                <a:solidFill>
                  <a:schemeClr val="tx1">
                    <a:lumMod val="75000"/>
                    <a:lumOff val="25000"/>
                  </a:schemeClr>
                </a:solidFill>
              </a:rPr>
            </a:br>
            <a:r>
              <a:rPr lang="en-US" dirty="0" smtClean="0">
                <a:solidFill>
                  <a:schemeClr val="tx1">
                    <a:lumMod val="75000"/>
                    <a:lumOff val="25000"/>
                  </a:schemeClr>
                </a:solidFill>
              </a:rPr>
              <a:t>What is Accomplished?</a:t>
            </a:r>
            <a:endParaRPr lang="en-US" dirty="0">
              <a:solidFill>
                <a:schemeClr val="tx1">
                  <a:lumMod val="75000"/>
                  <a:lumOff val="25000"/>
                </a:schemeClr>
              </a:solidFill>
              <a:effectLst/>
            </a:endParaRPr>
          </a:p>
        </p:txBody>
      </p:sp>
      <p:sp>
        <p:nvSpPr>
          <p:cNvPr id="5" name="Content Placeholder 4"/>
          <p:cNvSpPr>
            <a:spLocks noGrp="1"/>
          </p:cNvSpPr>
          <p:nvPr>
            <p:ph idx="1"/>
          </p:nvPr>
        </p:nvSpPr>
        <p:spPr>
          <a:xfrm>
            <a:off x="1295400" y="1981200"/>
            <a:ext cx="7696200" cy="4064000"/>
          </a:xfrm>
        </p:spPr>
        <p:txBody>
          <a:bodyPr>
            <a:normAutofit/>
          </a:bodyPr>
          <a:lstStyle/>
          <a:p>
            <a:endParaRPr lang="en-US" dirty="0" smtClean="0"/>
          </a:p>
          <a:p>
            <a:pPr marL="0" indent="0">
              <a:buNone/>
            </a:pPr>
            <a:r>
              <a:rPr lang="en-US" sz="3800" b="1" dirty="0" smtClean="0"/>
              <a:t>1. Read the 3C component description and rubric. </a:t>
            </a:r>
          </a:p>
          <a:p>
            <a:pPr marL="0" indent="0">
              <a:buNone/>
            </a:pPr>
            <a:r>
              <a:rPr lang="en-US" sz="3800" b="1" dirty="0" smtClean="0"/>
              <a:t>2. Highlight the “look </a:t>
            </a:r>
            <a:r>
              <a:rPr lang="en-US" sz="3800" b="1" dirty="0" err="1" smtClean="0"/>
              <a:t>fors</a:t>
            </a:r>
            <a:r>
              <a:rPr lang="en-US" sz="3800" b="1" dirty="0" smtClean="0"/>
              <a:t>” for this component.  </a:t>
            </a:r>
          </a:p>
          <a:p>
            <a:pPr marL="0" indent="0">
              <a:buNone/>
            </a:pPr>
            <a:r>
              <a:rPr lang="en-US" sz="3800" b="1" dirty="0" smtClean="0"/>
              <a:t>3. Discuss with your table group.</a:t>
            </a:r>
          </a:p>
          <a:p>
            <a:endParaRPr lang="en-US" sz="44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10" y="381000"/>
            <a:ext cx="1600200" cy="2844800"/>
          </a:xfrm>
          <a:prstGeom prst="rect">
            <a:avLst/>
          </a:prstGeom>
        </p:spPr>
      </p:pic>
    </p:spTree>
    <p:extLst>
      <p:ext uri="{BB962C8B-B14F-4D97-AF65-F5344CB8AC3E}">
        <p14:creationId xmlns:p14="http://schemas.microsoft.com/office/powerpoint/2010/main" val="2991317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rPr>
              <a:t>Slide removed reduce file size</a:t>
            </a:r>
            <a:endParaRPr lang="en-US" b="1" i="1" dirty="0">
              <a:solidFill>
                <a:srgbClr val="FF0000"/>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41261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smtClean="0"/>
              <a:t>What is Engagement?</a:t>
            </a:r>
            <a:br>
              <a:rPr lang="en-US" sz="5400" b="1" dirty="0" smtClean="0"/>
            </a:br>
            <a:r>
              <a:rPr lang="en-US" sz="5400" b="1" dirty="0" smtClean="0"/>
              <a:t>What stands out in 3C?</a:t>
            </a:r>
            <a:endParaRPr lang="en-US" sz="5400" b="1"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sp>
        <p:nvSpPr>
          <p:cNvPr id="4" name="Rectangle 3"/>
          <p:cNvSpPr/>
          <p:nvPr/>
        </p:nvSpPr>
        <p:spPr>
          <a:xfrm>
            <a:off x="533400" y="1524000"/>
            <a:ext cx="8077200" cy="4524315"/>
          </a:xfrm>
          <a:prstGeom prst="rect">
            <a:avLst/>
          </a:prstGeom>
        </p:spPr>
        <p:txBody>
          <a:bodyPr wrap="square">
            <a:spAutoFit/>
          </a:bodyPr>
          <a:lstStyle/>
          <a:p>
            <a:r>
              <a:rPr lang="en-US" sz="4800" b="1" i="1" dirty="0" smtClean="0">
                <a:solidFill>
                  <a:schemeClr val="accent4">
                    <a:lumMod val="75000"/>
                  </a:schemeClr>
                </a:solidFill>
              </a:rPr>
              <a:t>…they </a:t>
            </a:r>
            <a:r>
              <a:rPr lang="en-US" sz="4800" b="1" i="1" dirty="0">
                <a:solidFill>
                  <a:schemeClr val="accent4">
                    <a:lumMod val="75000"/>
                  </a:schemeClr>
                </a:solidFill>
              </a:rPr>
              <a:t>are not merely “busy,” nor are they “on task</a:t>
            </a:r>
            <a:r>
              <a:rPr lang="en-US" sz="4800" b="1" i="1" dirty="0" smtClean="0">
                <a:solidFill>
                  <a:schemeClr val="accent4">
                    <a:lumMod val="75000"/>
                  </a:schemeClr>
                </a:solidFill>
              </a:rPr>
              <a:t>.”</a:t>
            </a:r>
          </a:p>
          <a:p>
            <a:endParaRPr lang="en-US" sz="4800" b="1" i="1" dirty="0">
              <a:solidFill>
                <a:schemeClr val="accent4">
                  <a:lumMod val="75000"/>
                </a:schemeClr>
              </a:solidFill>
            </a:endParaRPr>
          </a:p>
          <a:p>
            <a:r>
              <a:rPr lang="en-US" sz="4800" b="1" i="1" dirty="0" smtClean="0">
                <a:solidFill>
                  <a:schemeClr val="accent4">
                    <a:lumMod val="75000"/>
                  </a:schemeClr>
                </a:solidFill>
              </a:rPr>
              <a:t>…students </a:t>
            </a:r>
            <a:r>
              <a:rPr lang="en-US" sz="4800" b="1" i="1" dirty="0">
                <a:solidFill>
                  <a:schemeClr val="accent4">
                    <a:lumMod val="75000"/>
                  </a:schemeClr>
                </a:solidFill>
              </a:rPr>
              <a:t>are developing their understanding through what they do. </a:t>
            </a:r>
          </a:p>
        </p:txBody>
      </p:sp>
    </p:spTree>
    <p:extLst>
      <p:ext uri="{BB962C8B-B14F-4D97-AF65-F5344CB8AC3E}">
        <p14:creationId xmlns:p14="http://schemas.microsoft.com/office/powerpoint/2010/main" val="727348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t>Zeroing in on 3C</a:t>
            </a:r>
            <a:endParaRPr lang="en-US" b="1"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791" t="31250" r="19253" b="8203"/>
          <a:stretch/>
        </p:blipFill>
        <p:spPr bwMode="auto">
          <a:xfrm>
            <a:off x="25401" y="967401"/>
            <a:ext cx="8992092"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rot="19765279">
            <a:off x="4468120" y="1026205"/>
            <a:ext cx="4511829" cy="1380993"/>
          </a:xfrm>
          <a:prstGeom prst="ellipse">
            <a:avLst/>
          </a:prstGeom>
          <a:solidFill>
            <a:schemeClr val="accent1">
              <a:lumMod val="20000"/>
              <a:lumOff val="80000"/>
              <a:alpha val="34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rgbClr val="FF0000"/>
                </a:solidFill>
              </a:rPr>
              <a:t>Page 29</a:t>
            </a:r>
            <a:endParaRPr lang="en-US" sz="6600" dirty="0">
              <a:solidFill>
                <a:srgbClr val="FF0000"/>
              </a:solidFill>
            </a:endParaRPr>
          </a:p>
        </p:txBody>
      </p:sp>
      <p:sp>
        <p:nvSpPr>
          <p:cNvPr id="6" name="Oval 5"/>
          <p:cNvSpPr/>
          <p:nvPr/>
        </p:nvSpPr>
        <p:spPr>
          <a:xfrm rot="1011950">
            <a:off x="-591934" y="3726949"/>
            <a:ext cx="6172691" cy="2980308"/>
          </a:xfrm>
          <a:prstGeom prst="ellipse">
            <a:avLst/>
          </a:prstGeom>
          <a:solidFill>
            <a:schemeClr val="accent1">
              <a:lumMod val="20000"/>
              <a:lumOff val="80000"/>
              <a:alpha val="69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rPr>
              <a:t>Performance </a:t>
            </a:r>
            <a:r>
              <a:rPr lang="en-US" sz="6000" b="1" dirty="0" smtClean="0">
                <a:solidFill>
                  <a:srgbClr val="FF0000"/>
                </a:solidFill>
              </a:rPr>
              <a:t>Level Indicators</a:t>
            </a:r>
            <a:endParaRPr lang="en-US" sz="6000" dirty="0">
              <a:solidFill>
                <a:srgbClr val="FF0000"/>
              </a:solidFill>
            </a:endParaRPr>
          </a:p>
        </p:txBody>
      </p:sp>
      <p:cxnSp>
        <p:nvCxnSpPr>
          <p:cNvPr id="9" name="Straight Arrow Connector 8"/>
          <p:cNvCxnSpPr/>
          <p:nvPr/>
        </p:nvCxnSpPr>
        <p:spPr>
          <a:xfrm flipV="1">
            <a:off x="5486400" y="4114800"/>
            <a:ext cx="1676400" cy="762000"/>
          </a:xfrm>
          <a:prstGeom prst="straightConnector1">
            <a:avLst/>
          </a:prstGeom>
          <a:ln w="98425">
            <a:solidFill>
              <a:srgbClr val="FF0000">
                <a:alpha val="65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496046" y="3797300"/>
            <a:ext cx="1270244" cy="698500"/>
          </a:xfrm>
          <a:prstGeom prst="straightConnector1">
            <a:avLst/>
          </a:prstGeom>
          <a:ln w="98425">
            <a:solidFill>
              <a:srgbClr val="FF0000">
                <a:alpha val="65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646372" y="3168904"/>
            <a:ext cx="838200" cy="732197"/>
          </a:xfrm>
          <a:prstGeom prst="straightConnector1">
            <a:avLst/>
          </a:prstGeom>
          <a:ln w="98425">
            <a:solidFill>
              <a:srgbClr val="FF0000">
                <a:alpha val="65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664366" y="3168904"/>
            <a:ext cx="838200" cy="381000"/>
          </a:xfrm>
          <a:prstGeom prst="straightConnector1">
            <a:avLst/>
          </a:prstGeom>
          <a:ln w="98425">
            <a:solidFill>
              <a:srgbClr val="FF0000">
                <a:alpha val="65000"/>
              </a:srgb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4061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06963858"/>
              </p:ext>
            </p:extLst>
          </p:nvPr>
        </p:nvGraphicFramePr>
        <p:xfrm>
          <a:off x="228600" y="228600"/>
          <a:ext cx="8763000" cy="6499224"/>
        </p:xfrm>
        <a:graphic>
          <a:graphicData uri="http://schemas.openxmlformats.org/drawingml/2006/table">
            <a:tbl>
              <a:tblPr firstRow="1" firstCol="1" bandRow="1">
                <a:tableStyleId>{5C22544A-7EE6-4342-B048-85BDC9FD1C3A}</a:tableStyleId>
              </a:tblPr>
              <a:tblGrid>
                <a:gridCol w="4380974"/>
                <a:gridCol w="4382026"/>
              </a:tblGrid>
              <a:tr h="468504">
                <a:tc>
                  <a:txBody>
                    <a:bodyPr/>
                    <a:lstStyle/>
                    <a:p>
                      <a:pPr marL="0" marR="0" algn="ctr">
                        <a:lnSpc>
                          <a:spcPct val="115000"/>
                        </a:lnSpc>
                        <a:spcBef>
                          <a:spcPts val="0"/>
                        </a:spcBef>
                        <a:spcAft>
                          <a:spcPts val="0"/>
                        </a:spcAft>
                      </a:pPr>
                      <a:r>
                        <a:rPr lang="en-US" sz="2800" dirty="0" smtClean="0">
                          <a:solidFill>
                            <a:schemeClr val="tx1"/>
                          </a:solidFill>
                          <a:effectLst/>
                        </a:rPr>
                        <a:t>Accomplished</a:t>
                      </a:r>
                      <a:endParaRPr lang="en-US" sz="2800" dirty="0">
                        <a:solidFill>
                          <a:schemeClr val="tx1"/>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2800" dirty="0">
                          <a:solidFill>
                            <a:schemeClr val="tx1"/>
                          </a:solidFill>
                          <a:effectLst/>
                        </a:rPr>
                        <a:t>Exemplary</a:t>
                      </a:r>
                      <a:endParaRPr lang="en-US" sz="2800" dirty="0">
                        <a:solidFill>
                          <a:schemeClr val="tx1"/>
                        </a:solidFill>
                        <a:effectLst/>
                        <a:latin typeface="Calibri"/>
                        <a:ea typeface="Calibri"/>
                        <a:cs typeface="Times New Roman"/>
                      </a:endParaRPr>
                    </a:p>
                  </a:txBody>
                  <a:tcPr marL="68580" marR="68580" marT="0" marB="0" anchor="ctr">
                    <a:noFill/>
                  </a:tcPr>
                </a:tc>
              </a:tr>
              <a:tr h="6008496">
                <a:tc>
                  <a:txBody>
                    <a:bodyPr/>
                    <a:lstStyle/>
                    <a:p>
                      <a:pPr marL="342900" marR="0" lvl="0" indent="-342900">
                        <a:lnSpc>
                          <a:spcPct val="115000"/>
                        </a:lnSpc>
                        <a:spcBef>
                          <a:spcPts val="0"/>
                        </a:spcBef>
                        <a:spcAft>
                          <a:spcPts val="0"/>
                        </a:spcAft>
                        <a:buFont typeface="Symbol"/>
                        <a:buChar char=""/>
                      </a:pPr>
                      <a:r>
                        <a:rPr lang="en-US" sz="1400" b="0" dirty="0">
                          <a:solidFill>
                            <a:schemeClr val="tx1"/>
                          </a:solidFill>
                          <a:effectLst/>
                        </a:rPr>
                        <a:t>The learning tasks and activities are aligned with instructional outcomes and designed to challenge student thinking, the result being that most </a:t>
                      </a:r>
                      <a:r>
                        <a:rPr lang="en-US" sz="2800" b="1" dirty="0">
                          <a:solidFill>
                            <a:srgbClr val="FF0000"/>
                          </a:solidFill>
                          <a:effectLst/>
                        </a:rPr>
                        <a:t>students display active intellectual engagement</a:t>
                      </a:r>
                      <a:r>
                        <a:rPr lang="en-US" sz="2400" b="1" dirty="0">
                          <a:solidFill>
                            <a:srgbClr val="FF0000"/>
                          </a:solidFill>
                          <a:effectLst/>
                        </a:rPr>
                        <a:t> </a:t>
                      </a:r>
                      <a:r>
                        <a:rPr lang="en-US" sz="1400" b="0" dirty="0">
                          <a:solidFill>
                            <a:schemeClr val="tx1"/>
                          </a:solidFill>
                          <a:effectLst/>
                        </a:rPr>
                        <a:t>with important and challenging content and are</a:t>
                      </a:r>
                      <a:r>
                        <a:rPr lang="en-US" sz="1600" b="0" dirty="0">
                          <a:solidFill>
                            <a:schemeClr val="tx1"/>
                          </a:solidFill>
                          <a:effectLst/>
                        </a:rPr>
                        <a:t> </a:t>
                      </a:r>
                      <a:r>
                        <a:rPr lang="en-US" sz="2800" b="1" kern="1200" dirty="0">
                          <a:solidFill>
                            <a:srgbClr val="FF0000"/>
                          </a:solidFill>
                          <a:effectLst/>
                          <a:latin typeface="+mn-lt"/>
                          <a:ea typeface="+mn-ea"/>
                          <a:cs typeface="+mn-cs"/>
                        </a:rPr>
                        <a:t>supported in that engagement by teacher scaffolding.</a:t>
                      </a:r>
                      <a:endParaRPr lang="en-US" sz="2400" b="1" kern="1200" dirty="0">
                        <a:solidFill>
                          <a:srgbClr val="FF0000"/>
                        </a:solidFill>
                        <a:effectLst/>
                        <a:latin typeface="+mn-lt"/>
                        <a:ea typeface="+mn-ea"/>
                        <a:cs typeface="+mn-cs"/>
                      </a:endParaRPr>
                    </a:p>
                    <a:p>
                      <a:pPr marL="342900" marR="0" lvl="0" indent="-342900">
                        <a:lnSpc>
                          <a:spcPct val="115000"/>
                        </a:lnSpc>
                        <a:spcBef>
                          <a:spcPts val="0"/>
                        </a:spcBef>
                        <a:spcAft>
                          <a:spcPts val="0"/>
                        </a:spcAft>
                        <a:buFont typeface="Symbol"/>
                        <a:buChar char=""/>
                      </a:pPr>
                      <a:r>
                        <a:rPr lang="en-US" sz="1400" b="0" dirty="0">
                          <a:solidFill>
                            <a:schemeClr val="tx1"/>
                          </a:solidFill>
                          <a:effectLst/>
                        </a:rPr>
                        <a:t>The pacing of the lesson is appropriate, providing most students the time needed to be intellectually engaged.</a:t>
                      </a:r>
                      <a:endParaRPr lang="en-US" sz="1800" b="0" dirty="0">
                        <a:solidFill>
                          <a:schemeClr val="tx1"/>
                        </a:solidFill>
                        <a:effectLst/>
                        <a:latin typeface="Calibri"/>
                        <a:ea typeface="Calibri"/>
                        <a:cs typeface="Times New Roman"/>
                      </a:endParaRPr>
                    </a:p>
                  </a:txBody>
                  <a:tcPr marL="68580" marR="68580" marT="0" marB="0">
                    <a:noFill/>
                  </a:tcPr>
                </a:tc>
                <a:tc>
                  <a:txBody>
                    <a:bodyPr/>
                    <a:lstStyle/>
                    <a:p>
                      <a:pPr marL="342900" marR="0" lvl="0" indent="-342900">
                        <a:lnSpc>
                          <a:spcPct val="115000"/>
                        </a:lnSpc>
                        <a:spcBef>
                          <a:spcPts val="0"/>
                        </a:spcBef>
                        <a:spcAft>
                          <a:spcPts val="0"/>
                        </a:spcAft>
                        <a:buFont typeface="Symbol"/>
                        <a:buChar char=""/>
                      </a:pPr>
                      <a:r>
                        <a:rPr lang="en-US" sz="2800" b="1" kern="1200" dirty="0">
                          <a:solidFill>
                            <a:srgbClr val="FF0000"/>
                          </a:solidFill>
                          <a:effectLst/>
                          <a:latin typeface="+mn-lt"/>
                          <a:ea typeface="+mn-ea"/>
                          <a:cs typeface="+mn-cs"/>
                        </a:rPr>
                        <a:t>Virtually all </a:t>
                      </a:r>
                      <a:r>
                        <a:rPr lang="en-US" sz="1400" dirty="0">
                          <a:solidFill>
                            <a:schemeClr val="tx1"/>
                          </a:solidFill>
                          <a:effectLst/>
                        </a:rPr>
                        <a:t>students are intellectually engaged in challenging content through </a:t>
                      </a:r>
                      <a:r>
                        <a:rPr lang="en-US" sz="1400" kern="1200" dirty="0">
                          <a:solidFill>
                            <a:schemeClr val="tx1"/>
                          </a:solidFill>
                          <a:effectLst/>
                          <a:latin typeface="+mn-lt"/>
                          <a:ea typeface="+mn-ea"/>
                          <a:cs typeface="+mn-cs"/>
                        </a:rPr>
                        <a:t>well-designed learning tasks and suitable scaffolding </a:t>
                      </a:r>
                      <a:r>
                        <a:rPr lang="en-US" sz="1400" dirty="0">
                          <a:solidFill>
                            <a:schemeClr val="tx1"/>
                          </a:solidFill>
                          <a:effectLst/>
                        </a:rPr>
                        <a:t>by the teacher and fully aligned with the instructional outcomes.</a:t>
                      </a:r>
                      <a:endParaRPr lang="en-US" sz="1800" dirty="0">
                        <a:solidFill>
                          <a:schemeClr val="tx1"/>
                        </a:solidFill>
                        <a:effectLst/>
                      </a:endParaRPr>
                    </a:p>
                    <a:p>
                      <a:pPr marL="342900" marR="0" lvl="0" indent="-342900">
                        <a:lnSpc>
                          <a:spcPct val="115000"/>
                        </a:lnSpc>
                        <a:spcBef>
                          <a:spcPts val="0"/>
                        </a:spcBef>
                        <a:spcAft>
                          <a:spcPts val="0"/>
                        </a:spcAft>
                        <a:buFont typeface="Symbol"/>
                        <a:buChar char=""/>
                      </a:pPr>
                      <a:r>
                        <a:rPr lang="en-US" sz="1400" dirty="0">
                          <a:solidFill>
                            <a:schemeClr val="tx1"/>
                          </a:solidFill>
                          <a:effectLst/>
                        </a:rPr>
                        <a:t>In addition, there is evidence of </a:t>
                      </a:r>
                      <a:r>
                        <a:rPr lang="en-US" sz="1400" u="none" dirty="0">
                          <a:solidFill>
                            <a:schemeClr val="tx1"/>
                          </a:solidFill>
                          <a:effectLst/>
                        </a:rPr>
                        <a:t>some</a:t>
                      </a:r>
                      <a:r>
                        <a:rPr lang="en-US" sz="1400" u="sng" dirty="0">
                          <a:solidFill>
                            <a:schemeClr val="tx1"/>
                          </a:solidFill>
                          <a:effectLst/>
                        </a:rPr>
                        <a:t> </a:t>
                      </a:r>
                      <a:r>
                        <a:rPr lang="en-US" sz="2400" b="1" u="sng" kern="1200" dirty="0">
                          <a:solidFill>
                            <a:srgbClr val="FF0000"/>
                          </a:solidFill>
                          <a:effectLst/>
                          <a:latin typeface="+mn-lt"/>
                          <a:ea typeface="+mn-ea"/>
                          <a:cs typeface="+mn-cs"/>
                        </a:rPr>
                        <a:t>student initiation </a:t>
                      </a:r>
                      <a:r>
                        <a:rPr lang="en-US" sz="2400" b="1" kern="1200" dirty="0">
                          <a:solidFill>
                            <a:srgbClr val="FF0000"/>
                          </a:solidFill>
                          <a:effectLst/>
                          <a:latin typeface="+mn-lt"/>
                          <a:ea typeface="+mn-ea"/>
                          <a:cs typeface="+mn-cs"/>
                        </a:rPr>
                        <a:t>of inquiry and of </a:t>
                      </a:r>
                      <a:r>
                        <a:rPr lang="en-US" sz="2400" b="1" u="sng" kern="1200" dirty="0">
                          <a:solidFill>
                            <a:srgbClr val="FF0000"/>
                          </a:solidFill>
                          <a:effectLst/>
                          <a:latin typeface="+mn-lt"/>
                          <a:ea typeface="+mn-ea"/>
                          <a:cs typeface="+mn-cs"/>
                        </a:rPr>
                        <a:t>student contribution </a:t>
                      </a:r>
                      <a:r>
                        <a:rPr lang="en-US" sz="2400" b="1" u="none" kern="1200" dirty="0">
                          <a:solidFill>
                            <a:srgbClr val="FF0000"/>
                          </a:solidFill>
                          <a:effectLst/>
                          <a:latin typeface="+mn-lt"/>
                          <a:ea typeface="+mn-ea"/>
                          <a:cs typeface="+mn-cs"/>
                        </a:rPr>
                        <a:t>to the exploration of important content.</a:t>
                      </a:r>
                    </a:p>
                    <a:p>
                      <a:pPr marL="342900" marR="0" lvl="0" indent="-342900">
                        <a:lnSpc>
                          <a:spcPct val="115000"/>
                        </a:lnSpc>
                        <a:spcBef>
                          <a:spcPts val="0"/>
                        </a:spcBef>
                        <a:spcAft>
                          <a:spcPts val="0"/>
                        </a:spcAft>
                        <a:buFont typeface="Symbol"/>
                        <a:buChar char=""/>
                      </a:pPr>
                      <a:r>
                        <a:rPr lang="en-US" sz="1400" dirty="0">
                          <a:solidFill>
                            <a:schemeClr val="tx1"/>
                          </a:solidFill>
                          <a:effectLst/>
                        </a:rPr>
                        <a:t>The pacing of the lesson provides students the time needed to intellectually engage with and reflect upon their learning and to consolidate their understanding.</a:t>
                      </a:r>
                      <a:endParaRPr lang="en-US" sz="1800" dirty="0">
                        <a:solidFill>
                          <a:schemeClr val="tx1"/>
                        </a:solidFill>
                        <a:effectLst/>
                      </a:endParaRPr>
                    </a:p>
                    <a:p>
                      <a:pPr marL="342900" marR="0" lvl="0" indent="-342900">
                        <a:lnSpc>
                          <a:spcPct val="115000"/>
                        </a:lnSpc>
                        <a:spcBef>
                          <a:spcPts val="0"/>
                        </a:spcBef>
                        <a:spcAft>
                          <a:spcPts val="0"/>
                        </a:spcAft>
                        <a:buFont typeface="Symbol"/>
                        <a:buChar char=""/>
                      </a:pPr>
                      <a:r>
                        <a:rPr lang="en-US" sz="2400" b="1" u="sng" kern="1200" dirty="0">
                          <a:solidFill>
                            <a:srgbClr val="FF0000"/>
                          </a:solidFill>
                          <a:effectLst/>
                          <a:latin typeface="+mn-lt"/>
                          <a:ea typeface="+mn-ea"/>
                          <a:cs typeface="+mn-cs"/>
                        </a:rPr>
                        <a:t>Students</a:t>
                      </a:r>
                      <a:r>
                        <a:rPr lang="en-US" sz="2400" b="1" kern="1200" dirty="0">
                          <a:solidFill>
                            <a:srgbClr val="FF0000"/>
                          </a:solidFill>
                          <a:effectLst/>
                          <a:latin typeface="+mn-lt"/>
                          <a:ea typeface="+mn-ea"/>
                          <a:cs typeface="+mn-cs"/>
                        </a:rPr>
                        <a:t> may have some </a:t>
                      </a:r>
                      <a:r>
                        <a:rPr lang="en-US" sz="2400" b="1" u="sng" kern="1200" dirty="0">
                          <a:solidFill>
                            <a:srgbClr val="FF0000"/>
                          </a:solidFill>
                          <a:effectLst/>
                          <a:latin typeface="+mn-lt"/>
                          <a:ea typeface="+mn-ea"/>
                          <a:cs typeface="+mn-cs"/>
                        </a:rPr>
                        <a:t>choice </a:t>
                      </a:r>
                      <a:r>
                        <a:rPr lang="en-US" sz="2400" b="1" kern="1200" dirty="0">
                          <a:solidFill>
                            <a:srgbClr val="FF0000"/>
                          </a:solidFill>
                          <a:effectLst/>
                          <a:latin typeface="+mn-lt"/>
                          <a:ea typeface="+mn-ea"/>
                          <a:cs typeface="+mn-cs"/>
                        </a:rPr>
                        <a:t>in how they complete tasks and may </a:t>
                      </a:r>
                      <a:r>
                        <a:rPr lang="en-US" sz="2400" b="1" u="sng" kern="1200" dirty="0">
                          <a:solidFill>
                            <a:srgbClr val="FF0000"/>
                          </a:solidFill>
                          <a:effectLst/>
                          <a:latin typeface="+mn-lt"/>
                          <a:ea typeface="+mn-ea"/>
                          <a:cs typeface="+mn-cs"/>
                        </a:rPr>
                        <a:t>serve as resources for one another</a:t>
                      </a:r>
                      <a:r>
                        <a:rPr lang="en-US" sz="2400" b="1" kern="1200" dirty="0">
                          <a:solidFill>
                            <a:srgbClr val="FF0000"/>
                          </a:solidFill>
                          <a:effectLst/>
                          <a:latin typeface="+mn-lt"/>
                          <a:ea typeface="+mn-ea"/>
                          <a:cs typeface="+mn-cs"/>
                        </a:rPr>
                        <a:t>.</a:t>
                      </a:r>
                    </a:p>
                  </a:txBody>
                  <a:tcPr marL="68580" marR="68580" marT="0" marB="0">
                    <a:noFill/>
                  </a:tcPr>
                </a:tc>
              </a:tr>
            </a:tbl>
          </a:graphicData>
        </a:graphic>
      </p:graphicFrame>
    </p:spTree>
    <p:extLst>
      <p:ext uri="{BB962C8B-B14F-4D97-AF65-F5344CB8AC3E}">
        <p14:creationId xmlns:p14="http://schemas.microsoft.com/office/powerpoint/2010/main" val="19032311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solidFill>
                  <a:srgbClr val="7030A0"/>
                </a:solidFill>
                <a:effectLst>
                  <a:outerShdw blurRad="38100" dist="38100" dir="2700000" algn="tl">
                    <a:srgbClr val="000000">
                      <a:alpha val="43137"/>
                    </a:srgbClr>
                  </a:outerShdw>
                </a:effectLst>
              </a:rPr>
              <a:t>Instructional Tools with High Levels of Student Engagement</a:t>
            </a:r>
            <a:endParaRPr lang="en-US" sz="4800" b="1" dirty="0">
              <a:solidFill>
                <a:srgbClr val="7030A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marL="0" indent="0">
              <a:buNone/>
            </a:pPr>
            <a:endParaRPr lang="en-US" sz="4000" b="1" dirty="0" smtClean="0"/>
          </a:p>
          <a:p>
            <a:pPr marL="0" indent="0">
              <a:buNone/>
            </a:pPr>
            <a:r>
              <a:rPr lang="en-US" sz="4000" b="1" dirty="0"/>
              <a:t>R</a:t>
            </a:r>
            <a:r>
              <a:rPr lang="en-US" sz="4000" b="1" dirty="0" smtClean="0"/>
              <a:t>igorous implementation of the Common Core through: </a:t>
            </a:r>
          </a:p>
          <a:p>
            <a:pPr marL="0" indent="0" algn="ctr">
              <a:buNone/>
            </a:pPr>
            <a:endParaRPr lang="en-US" sz="4000" b="1" dirty="0" smtClean="0"/>
          </a:p>
          <a:p>
            <a:pPr marL="0" indent="0" algn="ctr">
              <a:buNone/>
            </a:pPr>
            <a:r>
              <a:rPr lang="en-US" sz="4000" b="1" dirty="0" smtClean="0"/>
              <a:t>Literacy Design Collaborative</a:t>
            </a:r>
          </a:p>
          <a:p>
            <a:pPr marL="0" indent="0" algn="ctr">
              <a:buNone/>
            </a:pPr>
            <a:r>
              <a:rPr lang="en-US" sz="4000" b="1" dirty="0" smtClean="0"/>
              <a:t> </a:t>
            </a:r>
          </a:p>
          <a:p>
            <a:pPr marL="0" indent="0" algn="ctr">
              <a:buNone/>
            </a:pPr>
            <a:r>
              <a:rPr lang="en-US" sz="4000" b="1" dirty="0" smtClean="0"/>
              <a:t>Math Design Collaborative  </a:t>
            </a:r>
          </a:p>
          <a:p>
            <a:endParaRPr lang="en-US" sz="4000" b="1" dirty="0"/>
          </a:p>
        </p:txBody>
      </p:sp>
    </p:spTree>
    <p:extLst>
      <p:ext uri="{BB962C8B-B14F-4D97-AF65-F5344CB8AC3E}">
        <p14:creationId xmlns:p14="http://schemas.microsoft.com/office/powerpoint/2010/main" val="1626689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smtClean="0"/>
              <a:t>Aesop’s Fable</a:t>
            </a:r>
            <a:br>
              <a:rPr lang="en-US" dirty="0" smtClean="0"/>
            </a:br>
            <a:r>
              <a:rPr lang="en-US" sz="5300" i="1" dirty="0" smtClean="0">
                <a:latin typeface="Monotype Corsiva" pitchFamily="66" charset="0"/>
              </a:rPr>
              <a:t>The Goose That Laid the Golden Eggs</a:t>
            </a:r>
            <a:endParaRPr lang="en-US" sz="5300" i="1" dirty="0">
              <a:latin typeface="Monotype Corsiva" pitchFamily="66" charset="0"/>
            </a:endParaRPr>
          </a:p>
        </p:txBody>
      </p:sp>
      <p:sp>
        <p:nvSpPr>
          <p:cNvPr id="4" name="Rectangle 3"/>
          <p:cNvSpPr/>
          <p:nvPr/>
        </p:nvSpPr>
        <p:spPr>
          <a:xfrm>
            <a:off x="1981200" y="1524000"/>
            <a:ext cx="5029200" cy="384721"/>
          </a:xfrm>
          <a:prstGeom prst="rect">
            <a:avLst/>
          </a:prstGeom>
        </p:spPr>
        <p:txBody>
          <a:bodyPr wrap="square">
            <a:spAutoFit/>
          </a:bodyPr>
          <a:lstStyle/>
          <a:p>
            <a:pPr algn="ctr"/>
            <a:r>
              <a:rPr lang="en-US" sz="100" dirty="0">
                <a:hlinkClick r:id="rId3"/>
              </a:rPr>
              <a:t>http://</a:t>
            </a:r>
            <a:r>
              <a:rPr lang="en-US" sz="100" dirty="0" smtClean="0">
                <a:hlinkClick r:id="rId3"/>
              </a:rPr>
              <a:t>www.youtube.com/watch?v=i2xO2Z2DXsc</a:t>
            </a:r>
            <a:endParaRPr lang="en-US" sz="100" dirty="0" smtClean="0"/>
          </a:p>
          <a:p>
            <a:pPr algn="ctr"/>
            <a:endParaRPr lang="en-US" dirty="0"/>
          </a:p>
        </p:txBody>
      </p:sp>
      <p:pic>
        <p:nvPicPr>
          <p:cNvPr id="1026" name="Picture 2" descr="http://4.bp.blogspot.com/-01JjjoiMaII/UB3DTbdWr0I/AAAAAAAAAqE/GnzgPIw25fw/s320/The+Goose+with+the+Golden+Egg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0" y="2095500"/>
            <a:ext cx="46736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628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ctrTitle"/>
          </p:nvPr>
        </p:nvSpPr>
        <p:spPr>
          <a:xfrm>
            <a:off x="0" y="1244600"/>
            <a:ext cx="9118600" cy="876300"/>
          </a:xfrm>
        </p:spPr>
        <p:txBody>
          <a:bodyPr>
            <a:normAutofit fontScale="90000"/>
          </a:bodyPr>
          <a:lstStyle/>
          <a:p>
            <a:pPr algn="ctr" eaLnBrk="1" hangingPunct="1"/>
            <a:r>
              <a:rPr lang="en-US" smtClean="0">
                <a:solidFill>
                  <a:schemeClr val="tx1"/>
                </a:solidFill>
                <a:latin typeface="Gill Sans Ultra Bold" pitchFamily="34" charset="0"/>
                <a:ea typeface="Gill Sans Ultra Bold" pitchFamily="34" charset="0"/>
                <a:cs typeface="Gill Sans Ultra Bold" pitchFamily="34" charset="0"/>
              </a:rPr>
              <a:t>The British Industrial Revolution</a:t>
            </a:r>
          </a:p>
        </p:txBody>
      </p:sp>
      <p:sp>
        <p:nvSpPr>
          <p:cNvPr id="40963" name="Title 1"/>
          <p:cNvSpPr txBox="1">
            <a:spLocks/>
          </p:cNvSpPr>
          <p:nvPr/>
        </p:nvSpPr>
        <p:spPr bwMode="auto">
          <a:xfrm>
            <a:off x="-25400" y="285750"/>
            <a:ext cx="91440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dirty="0" smtClean="0">
                <a:solidFill>
                  <a:srgbClr val="C838BE"/>
                </a:solidFill>
                <a:latin typeface="Calibri" pitchFamily="34" charset="0"/>
                <a:ea typeface="MS PGothic" pitchFamily="34" charset="-128"/>
              </a:rPr>
              <a:t>LDC </a:t>
            </a:r>
            <a:r>
              <a:rPr lang="en-US" sz="6000" b="1" dirty="0">
                <a:solidFill>
                  <a:srgbClr val="C838BE"/>
                </a:solidFill>
                <a:latin typeface="Calibri" pitchFamily="34" charset="0"/>
                <a:ea typeface="MS PGothic" pitchFamily="34" charset="-128"/>
              </a:rPr>
              <a:t>Module</a:t>
            </a:r>
          </a:p>
        </p:txBody>
      </p:sp>
      <p:sp>
        <p:nvSpPr>
          <p:cNvPr id="40964" name="TextBox 1"/>
          <p:cNvSpPr txBox="1">
            <a:spLocks noChangeArrowheads="1"/>
          </p:cNvSpPr>
          <p:nvPr/>
        </p:nvSpPr>
        <p:spPr bwMode="auto">
          <a:xfrm>
            <a:off x="1111250" y="6172200"/>
            <a:ext cx="662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p>
        </p:txBody>
      </p:sp>
      <p:sp>
        <p:nvSpPr>
          <p:cNvPr id="40965" name="TextBox 2"/>
          <p:cNvSpPr txBox="1">
            <a:spLocks noChangeArrowheads="1"/>
          </p:cNvSpPr>
          <p:nvPr/>
        </p:nvSpPr>
        <p:spPr bwMode="auto">
          <a:xfrm>
            <a:off x="1644650" y="5526087"/>
            <a:ext cx="609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dirty="0"/>
              <a:t>Created through collaboration by</a:t>
            </a:r>
          </a:p>
          <a:p>
            <a:pPr algn="ctr" eaLnBrk="1" hangingPunct="1"/>
            <a:r>
              <a:rPr lang="en-US" dirty="0"/>
              <a:t>Sara </a:t>
            </a:r>
            <a:r>
              <a:rPr lang="en-US" dirty="0" err="1"/>
              <a:t>Ballute</a:t>
            </a:r>
            <a:r>
              <a:rPr lang="en-US" dirty="0"/>
              <a:t>, Candace Hurley, Timothy Lent</a:t>
            </a:r>
          </a:p>
        </p:txBody>
      </p:sp>
      <p:sp>
        <p:nvSpPr>
          <p:cNvPr id="2" name="Slide Number Placeholder 1"/>
          <p:cNvSpPr>
            <a:spLocks noGrp="1"/>
          </p:cNvSpPr>
          <p:nvPr>
            <p:ph type="sldNum" sz="quarter" idx="12"/>
          </p:nvPr>
        </p:nvSpPr>
        <p:spPr/>
        <p:txBody>
          <a:bodyPr/>
          <a:lstStyle/>
          <a:p>
            <a:pPr>
              <a:defRPr/>
            </a:pPr>
            <a:fld id="{BDE1E082-8C5D-4A15-833A-DB03F0B3FE7C}" type="slidenum">
              <a:rPr lang="en-US" smtClean="0"/>
              <a:pPr>
                <a:defRPr/>
              </a:pPr>
              <a:t>30</a:t>
            </a:fld>
            <a:endParaRPr lang="en-US"/>
          </a:p>
        </p:txBody>
      </p:sp>
      <p:sp>
        <p:nvSpPr>
          <p:cNvPr id="40967" name="AutoShape 9" descr="data:image/jpeg;base64,/9j/4AAQSkZJRgABAQAAAQABAAD/2wCEAAkGBhQSERUTExIWFRUWGB0YFhgYGRoYIBsfIB0dIR4bHBwcHyYfICAjHh8dHy8hIycqLCwsIR8xNTAqNSYrLCkBCQoKBQUFDQUFDSkYEhgpKSkpKSkpKSkpKSkpKSkpKSkpKSkpKSkpKSkpKSkpKSkpKSkpKSkpKSkpKSkpKSkpKf/AABEIAL0BCgMBIgACEQEDEQH/xAAcAAACAwEBAQEAAAAAAAAAAAAFBgMEBwIBCAD/xABSEAACAgECBAQDBQQFBgsFCQABAgMREgQhAAUiMQYTQVEyYXEUI0KBkQdSobEVJDPB8DRDYnKC0QgWJURjkrLT4ePxU1Rzo6Q1RVWDhJOUotL/xAAUAQEAAAAAAAAAAAAAAAAAAAAA/8QAFBEBAAAAAAAAAAAAAAAAAAAAAP/aAAwDAQACEQMRAD8Am53PrPt+sh02oaKKIxLGiSrAi5JkaRU339fmLuxx4NLzhjacyUfIyu38tORx7rebpDzHmokYJlNDV2LAhbexVem/vwMn12mcgvH5m975uP0JI4A42h55XRzFCAADkAOoDfc6U7X6kgkdwOKM/MebIwV+c6RWPZcoC35XpweLfLfEip/ZxyKDt93AR8q6UHrZq/X58WTz6WmKQTqcWpygTHY0xJa6B+V8Aq6bxpzaaZ4oeZK+GRy8mPEqoJL7QGl2FE+4PBKTnXNgjseaf2fx/wBWQD6KXhW9t7FjvvW/FXlXhsrHLKNNkYnd1mtQUVYxktZhm2yNBT3BHbiHU60OoUyEguZSpACEZBsDiqt1G/X5n0PAG+T8w5jqIYni5rNI8m7Kun0uMQ7jzHJxViKOHxb2AQL4k0Wp5udRJppeZFZY1zAWHStkvoy+YE91BBogsNq34XOV+IdQqx6KAkeVkEAdYS+VsqmRj3prKxiyR8shZ5XqpYJSrIsEsJWXywq49VjFWDMSrwjEksbyu9qAOGmg5i3bm8mQALKdLpwy3dBlxsXRr0NEgkb8dtoOZ/8A4u//APG0/wD/AJ4X08WzyzCPyAkyGowJPPY9eLIfKjYBGx6i2IIxdb2PDJA2qdFdZNLTAMARNtYuiQO49fnwFRNLzQs4/pdqUiv6tp97VW/d+fFDnR5vEBhzRnyDbeRAhta2BCnuD39PXY3wSk+0qxQPpvNkIc/2pUIFVBQFNkTG3fbb6cUOba+SPIajUwLaBcFgklDAliQFMy4myAWJrdKqjYBeXzc0n3PNNVEu/wAccatt/orIenvuSPcWOJeXTc1IdF5u3mxkh0eNHCm6HWVZsW7qwXsVNb1xNodNqdQySxo6oCMZJHeGMUNz5QZi4JsbZ9x1cB+cyPBLJJIRI6MEbAsMsXoAWaK5W3a6sCuAJa/nXNIULSc5jWgMriirI/hU+Vkx9QALqzQANCl8dc1Y/d8xzXYX5MHehYpI2Ar68Ra4JNLCzYgIzyMFCPZZFPbdGOSiwb3NV0leGPkvLuaALGpOlQKMblSk+XlRoTZO+4X13J7h34b1XONVbNzPy0AJDCCBrIx2AMa3sy7g+o9+Dy8v5pt/yv8A/SQf7+KvL+WzpLG2s1kk7PmFVA0SptZZXVg25xUiheQ/dvgyfJHdif8AX1Erf9qT5+nfb5cBTHLean/72/8Ao4P9/FLmQ5hpwrzc68tXdYwX0umRQW9bYjYAE7WaHb1BSZtG3xLAfrJf834E8wbQLkoSAMYyVbI2GvYWSR6A9vY8BV10HPBH5kHMhJ92sgRoII2N5Er8BAYAKKJALFhfSMgen8Vc1IKnmJWewBG2ngVQbXJZGZA0TqpZiGSqXY2RwM5qmkCQzRvg3xSwSKZkZigDkKaALH4qaj37gUD1fNEcu8MSxBm2CkigB2UURjjkKJ7te9cA+S865suK/wBKRlyGLBtPGFUKR1A+XZBF+lgiq9eLGk5rzSRoR/TOnZZC3mNDFDIYx0lCQUUktdUQKr14XOS3ppE1McUvkpLdgE5UQSmcgVR8OIW7NGiSd3PknPfMi06L5k1TPJl0r0Ryvj8TDfriUg0PYmxwEix8yIJXm7sP9Dl4evzVCOKk2o5kvfm2oHz/AKLb+fk/x4KHxEMTeV22xKk/E2154n8jwE1viQ7kQSP9PKF+nrJwH6fWczHw83dv/wBFH/3fFHWc45uik/0hM+3aPRRs3z+FOnv3JH1vihq/HaxsA2nnUk7bx7+n7/Hk/igkkeUV7d5Ij73srGv1/T1AVP495gjEPzHVoQNstPGN/Y2wofPf6ce/8ZubMVK63WU+6loxGpB9cicarcEX6cHW1aHSrI0SM7lwWZI2OzbDKif0PAp+ZMfwV6dx9B/6cBX1PNecA4tr5wR3HmFD/IHjnleg5jOzyHmE6MtdRmkJN37N6Vx0/Mm7kN79x39PXvv34LeGdQX81jt8Pcg3eXrwCzzznHMIHCvzHUuCe4mkH9/+KPGy+HvFGok0mnd2VmeGNmJTuSgJJoVueMx5jEplYMtoSoO17A2dj8h/LjedPySFEVFiRVUBVXEbACgPyHAZa2jjm5jzN5ERq1CKuSg7pHRokEgWR2+XEsroD3vf2/3ceznDXcwGI/yrK/mYYzY+f+/iCafciqr8t74CWXXxiPIiQbkC0rcYk3bVW+2++/txzHzVTYEEpHuQiiv+ua9/9/EUGsJxW6ORO30U/wB3FzxVKwdDZqSFR9TbjuflXAVm1s0dxQhgXPx7dsa2J2B7b977DgRqeWGOIK6r1SAmg2224N7dh9O/y4tJze7V1LqdiCSpHzDDdT9O/Ems5eIo0YyswkF9Zb0JHYEr6jf60KPAUm5ej6eJQzTTMi5wpGZfxd2NkL3HSRj7Y+tSeJkkkLhyxADqcsuk1dm6NsFAFjYntwQ0jOBUUWdqWLKwAOPxE/DePeu9eu4ukmqVQcwreaFssWUgFVfpwBqslqgPyG3AHOXzGIZRTxxI/VtFGrNe4zN2x37n+GwF/lGtjWIAarBQ0hCgadaBlcj4kPcHL8/auF9JVJDxoI3NBsV8xGGKV0uCBsQc1A373Z4v6isRSVio3CKdgKsnMX78Ba59KjKHj1pVx0MwaFnwYi68oIaU0xBvbI+nEOr5BCskZ00hjIyLSFH1DF1rE2KxY9V449j7AcUkn1AvyzJY7DBRfckV5++196/jxR/4yTBKdhGIZAGFXjuwwHUStYsimiOoKdq4A0dHCwI1Wo1WpJytWSVE+E5GsLvEmqYb1VnbgFzBUMjlCFiiSJUDhyapSq4tTbjK7O1flxc5bzWR3AmnkFtSkNAqsGrEjoJyGS7A0dyCQOqlptOH1TFizgOWJpmJxVQuWEbfiI/BR+V8BS08eMTC0cMT3UjsFpzuCTRrJSKonsTwZ5drkgJLR/adOSwCvGryRhHxDBWyQimAOJFkj23g5jywLgUVobfIsqy5kVQxWVIqqjXl7elrtdOOURm0Z6tQ65GNSp3+IKbVu5Cr6jEn8IN2n00Lvkuki8t1IpooE2UG3IF2WkdQCR8KGrs8XIwI78vSQ/KvLX1/1Pz/AC4UNARMocwVGelGM7C6sBFVpQxUEE5bAkt2oDgjppY1BxiA23/smvcGt5Sfnv7d+3AMsPONSNhp1X6TV/2Yjx+1/P8AUpT7bWGTzW6ssat2jUIFIu99i23CdznUysLjj8xKIdMEVF3IDZRyh1YNZB3B7+lcBNXqsmhJbBXRCCSQOwUhWpnPUuNgE2DtwHfNI1JkaYxysc2IVnURsyhujqBdTIxBsWN2AOR4/arT5RzmNwxuPEBjKTmq2cyxNqUCkncE0MaHF3S+Gm8sSiSIoWODeaY2buLIMLVYQ177bk8SauAG8SPMpR3ErE79gIw5JutlB24C9OJdKHWHWIAbXyXVmjxJIoCWV2Qb7gEg9qPAvU8yjQu0U8aMVFYriXIfIA7kVaIFXcLbVQ4Ea2GTpZFUI5LIAaZgABbBkG46TR9zVXxY5BC321NjJjIVxISjSnY5MBf6jt+QXZ+bO8sSx6pVEpQANCG+Nqysrt9PrxFzDms0MhSSdGP+jEgsZEdyt716fPitLCTNppKIowmukAVJuAWYAdj3oflxX8QP5sxYKOxHxoa62O2DEHv/AIHANnMNcTyvTyFjssre3wyzenb09uEtudb/AB/rXBnV89i+wRaa6kCSIVyQ0WklO4yyGzDuB+lcKMulbvtsK7jf34DQdOwfRQ72SXP/APY8KMvOSCRl2J+Xqfl6cH+UasjSRRlZiVLjphlYfF+8q0fnuaPC1NytyWOH4id/MB3J79FX+fAcyc3Pa/b/AB24ZPC3MskkJvZl7/RvkOFWXlcl7Rgih+Ov7uDXh/Sukbq0TgsQbVkI2BG9sCPyB4CbUa4+aKOxY3VbUpA7iu7cfSESkgHI7gH0/wB3HzLFog0pDQ+ZYal8wCrx3Pfbajv68fTcDDFfoP5cBl3MYv63zBu9amL2PfTJfevbgNzGQgvvY33tf5A/38MHNBlquYYkitRATuAP8mRTub97/Ie3C/r9G2LEMNxXZDudtjiPfvwHGih6s63EiA9hsyy/h/If4HBfxbrFrTAFSfKkNg2RTLQ2HzO23AhGYBkDXbxn8Pawa229W+X6ni34o048rTyKAKLq2IqycCt/oeAA6mQZCjtRIB+Qvv8A+H14L871p8rSqL2adTte6iE+o22IIIPqe3CvMWqjje5W623Hpvt6Yn3FehBfmjXpkm6tjW/woe5vbu6mr/6IfkE/JHDTjNgqsCpLGhVepJG39/AqfV9qO5I7BR2r17jYAce+G9W32lGJxRd2bsB332HsG/Q+nFCXQuKvcDIVZNYoSflvR/hwBnV6mOWcCrDOhYAvZyO+4OVn8zfHULBMyhwWKyFMaspJkVeslQy7Md7BsD14GQwVKJWOzBKPtXruSPiUf9bjjSqTFq1x7LLkbHdMnJ+tID+XAHl10zrHCzeb5ozC0QtZMgBzsN2JsUe/5AtTo8lf4WLnzBIqBVoh22GXSpehiarpoEqVFvRKwfRuF+ESJ3qwMGrYHHeTt8+KiWIoijMMtMllWdaAmPeqIDXXsGPvfAWfDchVkBj2LKgZSQxOakeZ1gEKA1mjYoceHVr5rp961WZCfIV6/wBbCRW97Js/PivpbZXZixwAI6ybCSKgW2yO10NtrGxriaJ2jedXYknSoCtsAygRkKd/b32X07cBallhlUR+W4PwZTgPv7YLGoLNkBRK4/LeqfM4VIdmVy5s10BAFKruyAJbnsRW+xu+qHQuIJvLnBKNeSoh6zuoAPQQchs29VY3qiOqlhNY+dC2RKzSqOnt6tIAvwD4QT323PARQapn8lH1mpKhgBEkSgit4xG7NWWWOxAAsi74sFPJUM660qVJBm1CCwBZBVcmG3uBXbvtwLm1flu/lNH8bK6oNiMrFqK237bDsCO/FeWZpA2VDpIGIq8hXqSexP8ADgLmsP2ljjHkcgWUSFzgFWxv3ssaKqSfYkXxFpneIkRtlUWLDJGFUQ9gEiqJPcbe+4PvK4Qz4spYWO90TteRBG2wFbjc+u/DHpoydFMFGKNBLIQuykiOcAYgY2Sg/L5gUCw2vll2aRwoiYqqnswExQDuAB5YG3DJquV6cTIvlAgawJ1B2JQmPpJazW7bfPYcLSxAlAAR+ZF/5WNvz9frw2zKE1FIpUDX6cr1FtjRFWTsMa+VV2HAIOoULDEwQWWky6TuFxqzW5Av6fnxd8PBTrYkKKVMjAhlv8DUNx2ujXuOL+o5GrJBGzqPMR5AUt6zMYAYILyGxKb9xx54S5W5nGoxHlxyMGYtVEqpoCrJAN7mq+l8BxPqSNTpkFAZxCq95zt2qq278e+K5CJxGCAHyvYn8beg9OLACSTR3QMckJ3NFr1ZWgL3oAnbt+e13n+hDkyguSJCihEDEfCScmUgbsfaq778B7I9cog22EU5ruDT6g0frX8eExOXEihtteV9rux337V2sb8aEunC8qgX4qhmvbasp27AVVXxxyjw5HJqfKwYxrR26P8AnJhcHuRUdNV3YJBBUHgJ+XL/AFOEs25LsSfUlyT+t3wjtm5ZbYbkDEXsGajuDv717Dh85c16GL3GYH/XPAfl+mBpti32qTYKCQiiIKAQue7K9LdbXQO/ABV0DN8Ql7VRDk71/P5fLgpynlwiV1rCiLWitH2II7g2ODaEEacCKVXSEkysiqrtd+ZbOhfcfEervvwc5npVBhAjCKsRCgY0es5NS7Alr24BJgkEblvJkkDEouKPjderAbMBuBsdgePoFF2G39/8fXjNtHpv6s9ULnUfE+/Sv4FZR2/Flfy40ddhXtwCRoNMp5lr8yPL82HIE1VaeMgk3tRN3wK1WnUiMlQw82LzB3BHmLl2+XtxflTLX8wQ7qzwqRR/Fp4xvW9Gq/XiDTcniCkmJQVvEgHvWfv7A36H+PADYBG00kzj7oTyCiGIKL5YsjdjQAbbcfqOPOcasnRJEvxHUxx3e9qhlJB7qSVA23/Xizo4H8ryzsWllQntVsY6r/Zvt78DeZaIPCi7srSo4J/FlpJwpo+7Ior58AD0enMjSRAm0W39L+MVsaJDgLXv78X3A+wslWDLHQs9qJ+u4sfn8uLkGgVp9UyGnaKKeNm9Cwjfc+wkYgj2J4GazTGTQOBeywvsa7SIP+ySeAG6LRpiCTb5hHA9Q1H2BplIN/Nvba9zuRRcmJuLVoMSTTKYWZiNx3sr79t/TgVpn6sxkciQ/UKzXYN2tjVjt+Pf34O+IucxiOPTshIJV8/9IxyxsLPTsSjXY3v5cALOiZoogoLFYJXO60GVo9z2OwJ2/S9+L2hjVX1ancyTzKB6gNpZjXsLMi/ofbeKPmyxafEg5OZkFAnpaN1FbdxI0THfsLoY8R8khP26wWKMYns0Vthj2HqF2332bgCL6co+LHqi1UZHTW0qx5EC9haqK3O/1PAB+YqIo4C1NGkiNYY0c1KjpU9u/wBb4taHmnmwq4RmLSCOh1HKslZgAT2Vu1dxsBtx+5rKPtOoQ4mmnNZWWISQj4Rjtsxsgqdu90AjWalUR6lWjYGzixkjXuo9U/mfc8XpkkOoyxbGOMQklQgIW0BGTgP2HY336a796LXLGWcsqEmIKzttTeWS2NjpxD/rXqOP03iIyTT5sWiDh8QQvT5uWJyBs0cbrp3IvtwFbxMj7yOV+MbDLL/OtZJVa7MKF+hvtY63qhZosSf9VSb/AE2/Xhr51zdMBIFMCHvAGDNRcMxOIwiQjqU9TtasKWyRXJoMZGdoC8im44xsnUoq4nBLqpIAU1dizQohQd3DoCoYyqhQEAk5qpWq75bV69r9uCnKtRZkDRRgqQCGiQej3YK3Yr1N9/XjvR8yaTViRYfPVJIphOpsjqNk7Eup3JT0IN1VcQ80neeaWVEAR1hlKJRpjEyCmwprYlsFIvLa8CVAlodWAWY6eOMUWtQwsB4+9MfQj2si+CeimvSataXH7OwCqfQg9Ju2rqLbEHf6UI0HiOTTr5pzUxnaNrVSBsAnUp2bLJPYFtiSRUj1MsMPmkM2lKlCyYk9RYrmbJRbWOu2Q6QWBI4D9CVYZYGsHqmbY/1qviJG5vt+83yq59qQzROGJzlgYgksPhdkY0O5AcCvnfYEUvDkpMWShWGEnmCyD/n7xX1Ko+Xr8Pz4/GYZDspSWAEnt0RyVbbjG6JPtvwDByrUCXW6A5MQmnRRiCMfLYErv3GQJPyFehPFLwtoQV1DGNrSST0chcYr3B6QdjufauAfMQyxRsrL0Pa0/lgAxoT1hgLLM299zXcHiDl8/wDWYuliX1ChmqxTFB8feyauzVH/AEjwDLy+BFCy9iXCVbDKtZARtYDVbnfifU6ZpRIFAy88jptekYnsWIB2on6/QBuX6dzq9OyFdnAYZtGSplrfsrDf4QbNEEG1vrxLnkBHakySEkDL2rLcChRN9hbX6cAX5pEZdFAnSVxlpgXHrqyKQUPgCkEsd+6mt72n5bC2pljxZVyKdGAb7zVtEAMlIoAq1d+nvuboSSt9i01sjGpVJTBFJCasCvL6VG2JI7UTxb1fPXXUB2gZVdT5scbRzu6WzsUx7KWYKHx7hhtuwCPRUukQL2UsK2HZjtt/68Rcu5aFkjOdtJqJI3G9F0KuhA/CcGkJ9Dx6ZH+zJmSW3ByBU36kg0QSbJujv6b8S8l0STakzw6hXMc2UqViAMGRS10Sys7pYJFAAe5A43L/AC44gGZ7gz6jdHqJVfZb3r5/pf5joMGiBZn+7vrIsdVmqAsXvv8A+HHBV2hgZkr+rEgC+2LkA2BR+l/XixzLVmTy3wKgxAqCR2NH07d634CHTaaoWbJv7cLjtj8CnKqu967jh7Yj/B4R9MfuCLH+UX7/AObT14eb+XAI0RrmOvYA2JID6b1BHt/j3491EZEoQW485iAtboYpEX5bkrx7p5R9v5gD6SRD9YEA/lwV8Qcx06tk8i9IAYAi7uwCQe4AJrY/XgA/OYB9lklxapX6AdifOdu1b7ebYI/dviHmcKRiVYyMYlkdSFBoRo1Ctxalqr5AcTHxCJY9PGkDuYxmxIVRccdHEuyrszj4iKA+nA6WINI0UYNPpdQuLHuweBTZruSDZruT34BN1PPGDKUUf2fkbsTkCLHYArR22P4O+/F7kM5l0mosBajdRRusI1cdx6H39uBevSJmIgEszAgDpNGmYlgUNDFSRTdzdVtwe8PxAaeVQhjB86vha1eMBWqNiBsKxBvbvZvgFHSTHzFjZ7BzKgAADcKDsq9wJD7kheIPE0ZGqIUVksLihZJxUdt76h2rfjlNMgeEqz2G62dkVSAQbQMQ6jZrLbbgCyVDNQ1DnB0hDsoFyDywFYZIFMkm6V8VrZr03vgF2TVYrpMgLZ6J9VBMRPbsSMxR9CdvaxJ5mn1Q3sRFKXcgsUWga9Kjdh/te/HfJoYpBjtqcG2Cssa9NG2d6ZUy2z2JBFA2QQXNeatKxfMq8USAmxTujlSRtXwSNX58BZ0BaLTakKSnlzLVMQayMZWwQT0uf04jh8ybzfs8bzYszM4XssgcMpF7E30i7JBob8ccgiSScPqEuE5tIWBUMcCwsqQd2Hp3O1G+GfWPn8flJpY2IQbhSoLqMFXEOwVqDsDdA2aKsALwwpNo0XnGVRghjLjJTgZKbFLCs6hrOLdxZI4l5ppUiCyITUhpzGzGO7sGNWPWCKGZGNilFjLiXmLRmISdDItBUyyLi1y8wLdk45AClWqNMQpoc71BdwGrqVCNiQtopJK9wq9/c017UABbR6abUQNqXoRrKoUtf3mOWwO5JDKLv4iWJNrxN4y5kfP89XZmZqIysgbla33vZq9QVJsjgoeZKUggFERxgEOCFaRUVe9Bgq2Wevwlt2vZT5s0wb4R5ShWYsrsBZUVbZCt1PZd2IHayFblOrPliNTLYYxLhYFM6mmo++Rob7nvtTlzjmFafRSqXalEJJYdNIWWiWuwVYdIHrdEAcJnhx0MkUYTJ/MJBG53oCh2NfERte4u6HDlrlln0yeZpSsMMhKyhrMmRJUqtAqOpTuTRob0aBJ0XOXPRmQruC3fbcHIAN3u9h29O54adZKOoRKEiniKyhdjhi7MyACgihQWFHB2I3FHhByKm/UdNEfkRR7fzG/rw6+H+cB3ERk/dZMAMw2PcDHqIyryyWBxdfxLYV+acmjXSiaEyIYt2RiT3BWSmADA2NwRXxgGhwL5XzOT4pATGGUNJQNBRRSjsxIcmj3+fDJzCSZwYIFI8wO04TDApiigo0hSozkdi1p1L2FBO0+kTJMJKyYAs67IAvcorPkCDY3PYdr4Bu5WkMunIUylWEuXlrnITipe1alsC+lfwLdZEjjjkekIm81Y2dInEWSB1BBpgzKGBoKudEEUQGHYilzfwq0CwSaSaWTJhiVXB1ZgTdqSoqsSc6tW4j5Zz8eafPRsxJZkUsjqexDDKiuxDKR+JvoQKywxK8Ujuiuk0ZNjGl86wWOVUabcqyj1okcXOcMrBW8zFvvCJY+pQQFZgZFIYIaI6fSzxGiDV2IRE4ZSnmAlHjLMbYhwC0YHoBYskX2McsEzQ6XGWOByzX5pWjeC2CUaqDm6F0xHAEdSxOl0YLLIzGQEgmQOfL1ewNBmvtXf03q+AU/O4WUrkyhGUeQ0jh0psmZPNzFEhSVTFtqK+5IuX0GjdySWMrMVoH+z1hJFCg1dtu+/A2XVTZYs8b5KDhOsTlsiSpjeIkMdhuxBJPbfgGeTTj7OuLB0ybBlw+HI0ei1/Tb6duAOpgkEk6mKE5rt5PlmSPEqylhIqsQS4JCMMtrJq+GTRQMuljVkKFfwWjY9iQCu2I3C2Scave+EHnWsXN/vnZ1K5RuD3LurJdXSoEZb7An17AZ0+v8ALovHJBKAankaUAggWoLMyKcSRuCvWTt34ZfCvOftEbfes5jOG7I2O22LIiggij60fXhM5RqJVX73zxGqB+keYWDJa1SOBYAY5j4QwscN/hTUiQSkGMgFSMQQwUglRNsAZACLx+fAEZdXOAUjWNkzLEuWBVgnoVBHwLdEV8ZvYY6kBxivMtP5szKZZY0SIsxUgKS0lEEttniLACsSK9sW2WG8V7HYb77/AMB/LgEPSy/8p8xHY+ZDsT3+4B2Fd6ViflXtwMn1sZ1k0cSnzBkWwjzYyLJGUpQBkKtjuTjl6LXBTTS1zLmDjEDzog5Ia8V0yXVMBfURv2u99hxS1/Mo9JqpZJPLV3RWDs+Fx7X6G6ZSoURuzWBmoOKgGh8KTPs7eQI8UFnzLwoM9Cgt7fELyoH14YdD16xT1sAsgLns+baeTJPTE2/qdwx9eBsXNJXs6aB5TS5vqAYUBlN5p1ZKbdnbAKCGHvGB3yqd9PKizTiSRnUMFAVU21IO3uzKrFm6j02TQ4BUl5q8hSFQSEFrDpwEIyosKjzdQK3yAoBfmRd5JGYXkiMaw3GlEOJDm5eNSzAkAhgox2xr04J6gzorRwRw6SFHI81gtlR8TUaUqeptw3c03Twic0kSNy0GolntQGkLMAHsY47A9KliPio0crHAXZNLEsqLp48mVSzNqcQgphZCFReLADJfc9/WTlw+1hSNP0E3UkpjhYqBk7HEKxC0Sos0t9uIPA3JzrNVJLJkVVVLNhHLk9rijZitwpPayAQTuST/AIi5uCUGZMSkCBQgVWjpwWVMcMlD0poBbBsMpj4Bd1vI5A00ceLt/ncAyRqLB2RlBpcyQAKxQkEjfipo/DzRymOZI5rVj904lxXqDNUYYWBuaYYCiSAQeGnTJqdUHUtNFBIT5shdgDQKsEVcCzmyHJqMkWQTeXUMoox6LYAFZdXJT7bHFCdmsi8QFRSCaB6uAXJEbS6hopommUQqQjTkol2LckiMrdA7Y9qB2vzSczhianRpgsYCb/iaMBoQuzKtEo0oJY4mu4Ir+KVQMCjESHeRd2yvr8xmLGgemkNfCDQ445PqIqKyImAjFit/3jR+IX6Ufn3N8AZ8HeHo9XIinN4kjJkUDHe2pWNjEBsDj8THferUzzPlOmaaREhOSL5USp5mN4haa8mNhWoptiDbCrBLwPphDpJNUxMspJyDEdEaHZACQotaY2VHpY4o8vhfES9CvNYgoUiKRc2ppVUZFaPw7kADZqADebatNMyow+G1yx8wMsjAvIylQe6qm5OQFV1EiXR6tNVHJF5jMzt5bFl7MAzBqI3oqCAQO47EbhObcjErZRoqgWzM7soWK8Y0IotZAP1xYmhvxV1Kz6dXdG8umsiwCVUhcwpsbsygEb16UL4CTmGjj0+ucqDKoW8Nsi+LAjYUBkAx22B7cPXLVx5TjiXWPKh3yCTWQVC2VMgdT3sC9jYGYaJPtEqs4yLsS47Agbtde/fb140TkPPI00zwNHKzfeGQrCxQBy/xPmqqMQQWYDYeoUUCJLAFnYN8Svaj96hYP+1jZ+f14taflaxRRSLk07YrGoWsbY40ygsSbBBXqBAO+w448SaTrWXAjIMOoqbUsabbudyDY7ngTpeePGQpGSo4Nd/hLXW9evAG5Oe2DHqHfzPMdHZCiEBhkSpUWwLlywoBiYySSL4NjlQlQSRKfMQEvCoFhWGzxqKLoTQAr4iWG4xKbo5T5yzIct2LjE9rPQR2NigLPqvtw2aaTWhI2RYxiSVcOWfE/gcNs0Y37ix3B2vgL/J+YTvIrC5BaqcurJmKNGc82oszMikElwo2b4VA/tAhjj1Kuse08QdtirX1gG8BVjElbayDY7UxT6EujSaQywyhgdRAh6w12cACMtySEPS4sqASysuc/wCaNq4oklQZK2XnBzZskMPvGCVeOxoil3F1wC3y7USQ1OpAKv0sDuCCCbF/CdxfY2Qe44Ic38UyzDGQRkUxFIBiWVRse4ogdj22N7cVufcgl0TrFMFyILAqVcG+xsEjuCPcV+o+NASuRoGwTsdx22P1HAaTyezodB0X95LSdsiF1QCb+9hfz4oHS6Z2CtlopgpDE2qxhgAaDYoAyljVr37b0VEa+RFVBIwxIYBXagdiGX2Ivv3G/B/SeL82x1kYmTcZqAGAu9sSAd/3Sp3u/TgNK0Wlc6dFkfN12L1jkLtSQbAJUi6270fXhe1eog1Mk8LV5iR4IzqGdb6SqIy5HqBcYGWtztYCk+R6iIaNDBtCS5Tv2zbbf93cV6cC9fqNLLL5etgELAvGZapWqyp8wbjJcT1CrvfYgB1reUfY0y0szq0RowylXUtmENmkZTjR2FnprEbkl4dSX74ToUkyXY+o8tN/59/09xbcs1DwFdNrTLEFeJVJQhhj2Dm9iWKAlrG3tYL+HF1ZE323+0DgXjiCMV3XtYskfKq2qgC74hlQatfvJY5cFAKZ15fmtYbAerGt79DtW+8RViMSMaGNdq9K4xrm3LA8pk7SoMVJ7VakBu/Y5HajZHcCuNljWgBQ2Htf8eAzfSwT/wBI8xIxELThbq3z8qI1uCoQoe9XfrtxJ4m1mmhkEjRZ6vyVMRAJOKuVABpgLc42ASdrGwsXzSTUprOYzQvSrOoCNRDExQZGmYKKjBbI70BV9VR8v8UvLqFLxA0huVQiiNVslWY9IDOwFs4H61wFTnHM9W+Mjn7NFKyxGqFh6Fs53UAKCPg2vtfC9Po4ZNQI9PJcOAbzXUOzPtklM8Vhrq9twu9G+CHjDTPM6TvPpwsigxRnVM91e6BkWMkgj4SRZuze4vlWABacAA5JYZno4xspVls+rWR2IWtrBANqtXI6rGTmsdoi5dCGz8J2XLeuxY3Q9OJtVyaUQ5U4DupFROqvsQrAn6sRkRYogDfgtqHeU6iWFI2VQWlNAMgJLFqoFWqMg18q3IHBjlHhHVajypHkZIiofNm8wC8h0ITs1URsB2O23AL+jf7ryE0cMkzpX+Tl5N7GQdpWwYXdiNV239LN63w8kSnVa3GR238kFmykskh2NmWQDfpASwNiK4vaXVDQSS6aDTiSdpNiGtiqxx5LLQL5WrSBBsc7/CeOhozCw1WtkEkjfCuIYIR+FFBxP4XIFqvc33AVhlqMhqS8cKkMkNKMgxcRhiBuFwpVUVQoXs/ATxF4o8vohKCsgFVRjEPbe1ZtydtgSdmbfihzrnk2qkpGoV93RIW8tx5g77G8jX034ocx0o00jDMtiav4bNLdEWLN9xYQVfUwxDjXtUSSSXkAUUkm3KsdzY7opQE71sLy+At4e5QY2i1DsGxZMUWN3xsWLJACtXwnrFi6YUeAEBeWNhkoEbK9eiggqaHt8IoAkkr6nhv0/heSR4fNeeGOXYlpDd18WJOxdiGxNbE1lV8Aycx5mOYzJE6skXaVzIGJFCTAkilBKqeoWpQnYrXFbmXNVYCVnEa6roRiVQLApBWkyJtr3Ao7jtQu5rvDkMawaJMqb7+V8iDji6qzVezMcRZG2VG+B/PuStrEhkeZljaSbFTiCKFKMaChukFrr4tqC1wCtLza/OCvgHqzsvT5cqoN9t+gkAX3O1cfk8QHUN5MqYhlkQMMjQZJB70aYg3Xpx3yDk+OsxZWfy2YmgQCVtYwSaNFt6G99uxIreI9QiyrLEorJg27UxpWDHf8SvXvseAo8kXeAmt/M/jf+K4d9P4gMGm8yNhEZHdSw8wvmhRsgnwbho7bY0gBve0Xk8+0ag7qHqj3G3y27/P17cOXI5NI6+VqGSvtKBjM4Q4S6ceYVJoipER8hVbdhwAPnHOZNSrLPqXkAAERZwwDFl3pQtdvYmh8q4UIiS1+/wDg8aFHFpPsrnJTIsMDUrDLM6l88UvuECsQOylT2O6RrtJ5Oodb2Vz7XV1Xt2/jwBHljSyRppoyLZsQuQAJdjuT6dK1ftXckcaIdMsekBikVn7Au5CkjvsKNe/tYNenGacslaF4JsMgrFzuVvuNiAaAAv8AXjRuUcqik0q5Cix8zIGiCdhv2qgBXrZ9+A606GQJLF93qUXpBKlZFqzE262ooDIYkCjYHwwaqL7U/mRKQ+KCaImRPMmJkBXJWQeYIolYGxkBWzNXEvNvBk8CDVJL5kofJwq44rvupLkHG91Ioi/TvY0MsrhZ9OEOojoPH0sJUzPTe+5q1N3YZQSVHAKms0zUsD6KKJnAGQV2YUQcgS5TI/isNW9Y8K/PtMYp5I/LZFDbBlxItdtthvje23ttw9c88RKx08oiA1KM5dSrqGQhyr2aJ2ZeoC6W722pc30ms5zq5zHAkbpiHjeRVK40hBZwrFrqxXTfpe4Iqmwfp/eOGbwjy3TzyESTLEoFtE3Zx3NM3Sqja7LNsarZhR5v4M1emcxyQliFDHyrlCg3sxQGjtdH0o9jxz4N0B1GugiRiCXskEWFUFn/AFQMPz4Bm5vqWgUqkskQ3IVJZDG/cs6UQFG111XfdT0mblniaT7Mr6rSiXTeZ5ayirBJYm48rYblSy4g0ASTsTnNvD0cSRzaXRpNKjWoa2OLg0xWqfEgdwCLJPrQTV88MmnhE0kLxTMiOFRUCXZGDxs0gKstHo7X67cB6sOmSSN9FqzHLMgtbChmzHQTIFUmiaWU9wOr14cuQ8znlQnUxiOVTiQBVigcu5Bss26nHbYcZh4k8NiILIhIiZyhBDP5Zrdc9i2+wJVTY+ltng/xNnF/WJEEgKrZJUMvTRLbjKixPYmu19wtc+1kqE4QiRPicmRVIr0phuAAfXuflxtMW6g+4B9+MT5jzWGTJRNGSTV5KAQTX4vQ3Xz+fG16M4xovfFQL96HfgPnvx6R/S2syah5qY5XVmGP4R7mhZo7AewIm/4my6zGVnSNLyQAZeZ6lkSwtD4bY+/oL4ZYvCcknNNeTmyDUZMANnDRxMInckApi9eUCAy5ZFaXitzTk73lq2l82NcVkiSOIqWXdS4UIQH7KCTvjY3JC3zvw3Jq/wC1YgxhzCkaEjMqK8zMFTuMcQBe+zXQzfmGuMiRsaVqIkWySHUKpBs7bBTQoCz7UHPw6JTMggnaWZkDeYzagQ9yJC2Uh83sSCixjpNAkYhE55pnGrmYh2GbZMRiKV2WwexG1gjazVbVwBvQc3eNNQsYyjkhEL9BIRZAwVgQQFNuQCQb22Nk8XuceJdY2lgiwMMDFfJkQMhkVbCKXD0FHTZ6bxs7DgHy3m7Ik0ahQs0aRpdgDFg3UiBichabsO/eunhr5FOJtDFptQcfK+BULDNfMLhnIIB74hVrcEgnsoVuRc5TSaRpHcSzu1eWSLjKlryaydwFZiPeMD1PCzzrnjzPlI92DsdgAGJCgV0ixdCyb9+x3nPhmOSF54PMqJhirDLoupOxzNNTdzQDAmt1A6GNUxcvixBOa2+Aonor/On4Mtgg3AsWAcfBECrDKrdLSNhKBVquAUR731BSxN7hjVlgeFjxdyOMsrQsI5NkkgdgAjDa1IGKhvjxJ/GCKG3FnwbrQ7yM/mJHGsaxpHWKLbX04kGrDM4Fkl2IORHDEp08Zkkmjll818gqRh8aCqGILFTYWwANvXgE3TeEPKcebqIRkrAqGIo16swVTRo9OXY7mxbGI5Zk+ythjE8eUgKKirjYLDYsW6cRVFkO5u+L68u8yxpHWDzrRUEKxSUgBkZyKoKDWNMTY+GzVeJotLLqYmei87jFyGJRixReqwwKtTF9gLu8qAGuX8ogiWPSiZmOqYmXJ7YpEjdKegGyrVbK796FN7qpHlsFKFaCML+GtgD6CwR6jf5cZjFzJE1mgdnVGSURSZMtCNu7ZFR00SC21ZVtW7nzjncMLoZmaJsSUJRmVqYB1IUHqrbcUMlbq7AFXxB4Jc62V0VRBKgfHJgXc2GQG9jlk25AAkHbakbW6x5m8oRnLICNKXYqcQBQFMNxRsd/UDjQPFfjATKkelWR7amkwK4n8KDqNlqJPasRV3sv8kKyGbKNWmuxKLzYtasp6iUIBLZKq9jdnfgBM/L/ACtQmToRROSuXHcbnpFWSCK7iz34IDWRLLIVMmbGBhJE0akKEYMAWPQSCpHfdRfbHg3IhVGVqmLKGYO8VBAGGLElR8AB/BvXsKh8D8uAnUOXOTR4APkcTSnNRlEy0Y2o2MQtXVcBW1nJvJVoWeXJkQxoQxKlpFfNKjWMsQoU+lZVZO654j0dPYy3YA5Ao1ncZIaIolvqDfuBuGu0SrCcZ59PQBDnUydPbamlKHY18tquhea+LOTSaObIFZqi6i6KVcj0xc9qIXbc9Sgg8Av8ugOp05jC15YIjdjWVEsBXat+o13K+wp/8DyxmHCc9SMVFHYilIOQNHuRt7cJvLdZi8bRxMAQxVV6AMj8IJHVZVqx3of6LWW5PzM07SN2sMCbN1eFepAIJqwMgO4I4DU9Wqupj26wQFruK7AD03HbjKdTzePRagx6eKRDGACshch2FZOayamUKemlvEjcby6XnvlG2YPV3GQWRUI3St7yHciidqrbhH8Q8uRJ6T+xkp4exoN+A5Ef2bWhP+iD2I4A/wA18TZzpJDAUUCZUTPK/MOQyr91m7A1ttVcWOScpl1x1ckgBmjYSiMoAHaRpGZfSj00putwDtRCkgjjNMGc/vIwTE+oXZgfr6/xLl4I5rJpllkRDJDGAZ6xBUFmxq6b94hjsPxUDsAqaERgWrBlYgjywGUi+kms0K2BsR+H5HjzQ82MckLR5obaw3lsrAqytuAT1AlRYr5m7Glc85H5yx6vTqHmAsLJ/ZzqAVxkRyqgrexPbEqQb2z5uqbZGjtySBKkIVgAWUiRR5dNdKzAgY16cA0DxFgJXBZZFUOoBsABjWJLbt1pbYrZtuIOe6CRlLweWHLXYUR0KJZlJYiwWJux3JFHfgPpuTzCWxpNQyX1VCrjEEEtHILVxtYxNNdg0TkwIrjVInlToMh96A0XV2xIdSHBodNirsi1B4BI5Wmo00+JidgSPNiNtGyuTE3clWJzIDLffY9+OZo/JleMbLnakG+k/DubPbY/MG+224cv5AkZO7stkhSenfvtQ2PsKH14zLx94b+zalJQSYptlvcoy90vvWOJUmzXckgkhP4L0SyyREop8u3soCbDYqLq+5y+eJHve7b8Y34Fjf7GlFVZ3Lq1ZWiuV33/AHvM/X9dlA+nAZXzvxVLpuY65Vdo4/Nie1CMZD5OnDxqjAnIRjLIEKt2xG1zaXw1LqgzahsI2ZpDGFKs7YuRm1IWreiMk/1t+DXL9Kg5hzGbEZ5hLs/Cun0zAfqSd/y9eK/OPFxUmHRKssgOJcglFJL9goLMaI3AxFiydxwHniHmsWjHmJjcWTLGAKajqEctiVCg3ZbvY2ViKOTeJOXsoVpclEucyxBWGLNKSXpyMlaNWKuPbGhuTp/IvCip99P1zM+ZDlGwcjYlx8bg117fERuAOEP9oXPodTIqoLwRojKdwwLl+gV6WRk3zr94hV8J8jdZVlaN40YKUeQIqMSRSdanMSB1Ax+HJW324cNHyKMypOEdPLZjUlgPYXErkKZLuiTTE3Y78LfPub6jU6RNXp5CohDLrIoyyMrEY5Gu8bR7Cj0gtt34fNTqrBY/dp1l5FokAA2a36sbbde4AN3wFfWzPIvkxExsym3YA4oQQSATTE3QF1vd7cKfMNBDpkKvAVQkI0hf09MCD0WVNi1N97Bosk+uP2dmdVifySUa+lyYyexUPsdqFAWK+HijNC+peGNcS5CSMrsVpVNg3RUHvV1uRXvwHfhz7EunaL7BM1MWYpkctzhk4kViVWgVbYMDQ2B480WiBmMkGleo2JVZDNLS0t5gO6t+IqKJHT34YdPy6RAVfU6uGFE/9404WNVGwCovYKCNu1evATlMJm1BYqvlISzklnMpFGPJnJuhgxAFdG/cDgCPL5TDppNZJTSOiACNPhBoRxYJa35htiB61vjwneMNJJC0cSEI0kTTSsAV6s3shgLBsbgC77e3DpHL9o1LWGVNKzJRIKs91kAvalANH0NetBL55zTzXeRgVDsDRrZI7C7VfUOrckewHALPLOS6nUho0iklBKhnouImO4cv+E1dg/EPnXGiftS5ZelWYOCsL2xN5srsoFEdJ6gCdhtddqKr4H8TnSyyyMGOnejMFF+XuFWUD1xyVCPUPtZA40+aFNREyxupinUh2AyBVhTFRYpiNuobGiRY3DORymSDQMxBzme1AYYxkqm77gWaG1WDS+jHisNZqI3dZEZ2Yjr6QG2O+UhAXpBWwpoL27canqeUIYyqAK1ABzbNtsC5JyY13N2d+KTeHVMYEhp6xWVayFmyQx9SARv3BI4DGuec1kd/JI8sfiW1F7kC6JCgAVgDtv3vdn8C6ltP980mSjTuRGADeDAkZGu6I5AvcL7LtL4n8CsjHVPMjFSMlAYE2xBxLd1AI2799z6+Q6cKdKFBLNHKAoIUm3ksBipUHvVkb0TZAoNN5XrRPCkowIdb2OQoncA1uPT5gA+tcJHj6HzXaJ1YNizwNmShUKm2B3yMlliABsos1wwck8TrqI7jWd8dnOMSgE711OCavY12riLUaV31Eskuaad4BpyWZNg15PUbEimI6j2B9ADwGTcs58NPStbBXzQDfEkUav8AeHoPU372b/oUuGc0JmFxQ7qygfif1BYZLXYFge52q+ItbJp5ZSqoJTIc5KtgxFEhj3uj1fWqskjvC+tZJJJnJw8sqznc3YIA9z3/AF4C6uvBXMsDa3tQ39vre1CzwMk1JnaKCQzHDN0WKJZGykCEKozWxSAk9wctj34vprjIXlPYL5aL6VVVv8q29BtwH12teKSNomZHRBiynE/i3BG4NNj9KHbgKzaV0kMciMjg0ykEEHbYg73w+eBueJG8uagiUIJDQpcS1SEDbA2c+1WO4uk3WO0+UrMXbbzGORbegJGJvZj0nsA1D8QB80PMWjdSDTCgO1bbUR6gigR6+vAatroZOXymSNMtPJcYiDFcHPpRuzkpAY7UyxncKeJfEvh5dSo1Gmb7xkBNEhZkFkLQF5kjY1ZagaqxT8IeJlnUaeUBlIwXMg2T/mSD3NAlD6qFA6ls14ubvoNX5D5NpieksWby1BNMpBfYKxLhqLBb77EKen8d6iGJ1py0CxwxoyxgxlTTo6bMSEUUTZDDfZrD7yjmUeuhilBLeXJkACDi4VgLxNX5cllfQtVAjhc8Wcm84xTQqrTbEXbLMgEWMRAYCjnYPcb79qUOX84MfmBtTPC5Ys8YlxpgqirQAHYKAfau9XwGxyzlVexioFKTtfT1fSiQP04TP2s6tfs8Cn4mnLAdqwiaz+rqK+fAvw1zvTzmORouYajVRKbAmyRMrU4sZFGLLsQ3fcG+B/7SpZp5IpDpXiSNWBzkiduqjdRuaAIO9bevAEfAerLaNd0+7Zo1oEMOsu2W5u81o0Pz78biOPmnwt4mXTxrFIKV+vzFBJQ2VIZaN/CKIF772AAPpPTyeYiup6WAYemxFjY7jgMw5mJn13MYYaNurOoYKxB0sQGVuC0QOxVR3ZTvWLF4dDBo8py2RyCPK4U4AyhWo45Kv3hJUk+2wAAG6jm0ek1nMNRLXVq4oyLAOI06dtiTWQ6QN/ntxnfibxRJqWJJIjDZiMsWCnEAt29auhsDfzPAXfE3jh9RGsajy4wq5rk1ucFUl6AqMlBSkHf6kBQeEyHY0ADkxxqrazVn0Gy3Z9N64kSQnICqXJWbcijlu1A7tXsD2Hpal/D3KDIVbEYi3QPsoxG80/8AojuARR3F4/GAzUcrwgLkNeOVBgCELfFMdxbdlTa7H56Z4fGWlgt5chFETUjuUIjfJgryMi303a18Ix4RuZ8wSZodNCzGKSRfMYm3kawpkkugdsiqk0AQTR7aaS8k2OLAWMCUYhVaJ7yDE2LZLIBoAbj1BX0/gxpuYKHneeLFpaeXqWnRXIIRhvsKpdyAarjTNHy2OHLy4UjyHWVHU1b27fE577sSe/FLT6GCAtKqBXKKskmL7hQB3ckKt+gofXhI8X+NJC+ogU+WAywoDW5Ql3ZgBkhZQqUx7HsKJ4DznvNjq54xEABKqIVbqDdTlQBIwRrVmvEDEq13mODfMH+yaZIIzlM3RGFBGTk274lmxBs7WBdAEcUvBPKfJjM8mIaTJk2ZfLTqJoNVK3xC+yhRdce+Hw2p1EmoZmKZBYFvJewFq2OLbgt0GrcDfHgOdZENNo49LmtuD5lIvwC82OQOWTULYb2V6enjPPEXMLY1Qs912AAFfXfbt7foT5rzszF5BY80gAWKwGybBrvGrJAsEd+FORy0tABjkFCnsd6A3HqdvzPpR4AzoEwjzkT8JcAuqrKitiAQTbgzsoKrXTE3qvGn/s70owmmyUlmwYmixI6izsTZJsd/mb4ybW84gOQOkVWGytGcaI/1Tiy5ZDtdUQfYr4D52w1VZGpVKb1+GmHf5Aj3O/AbVHICMgCMicb/ABUcdh6+nbhQ/aFzkqqxQyYzRkTEhscNioDEGwWDEgf3HjIJdS0UjBWZCrMvSxWtzY6SPXiXl2rJLhmJDqVNk3Z/EfU0OxPAMsnjHUahgjhD22Cg2tXWVkb1td139eDWlJaXlpgEccziRI1kXzVX7x7BYFWrfGwCSCe1dSZy1w84PuSaCqPw2Ph2H/hwz6XmzRfYXT8OqYEX8Qzgahte+XYbep9KBr8FayIh0wRWQKC6DEY9hGxs24IZjZumXg1z8BtLKquR0mwBmXWuqMA3ZdbT173R7cI3hBg2qkYTzBopXUK9CIq1JWKk0ylyxPsF+fGjZ32cbV/jZuAxfnUfmRI2NWGiaxRuMkAkVs1KO+9nhYm5mzIkdAKt0ACNz72d/wD140LxzopBqtQWZGMixTxqljEAMhJBNBiUsgWWu/pnWoSnJBsXt/A8AX02o2UKdlG/1JN/wrilzCJpGUIpZrIAUEk+t0BZ2U/lxyrUP9lf7+ONU/ettxX8eAk5RqwrDLcHYqKBYH4hZFWQOkns2JHbj9qIDG1XkAAVJHxL70O1bggHYgiz34Hqa4L6LTnUKI16pPwAAli2/RfemF0LAy7DfcOuW60rRBOx9GYGxuCMWBsGmBvYgH6aLy7xCuqjWKVgWzGy1bgKxEqghgrpsCbJDDLswHGSxSkGx/j/AMOCWh1pR1YMAwIKE2aIII2vsaAIrccA88v1smi1MUEjXAWzVyCFQM0TM7SFQOkKAVFAHcUCBxN4n8KQzo8wtJVjDDFQVcKIgBiqhizZ7PZPbY3xDqubpqtCgJCSBlD1izRkPEA4vsG3I9x78DeW89bTO2kmYSEFVBWmYM0kDC2yAKUp7dQY1VDgAHLNWuldxqNEszBCBHOrKI2sYuydJb1BBq9qI4adP+0KCo0TlUZdlVSImWDJjWymJC5Un8LMfQG6vifxR4bTUAsgCTKoYmnYys8jgIRdDsaI9aFcZ5JDJC7I6tG1YsrLTC6NUw27dxvwDhz7kGo1k3mRcrm0uQpwOpS37wUqmN2Mh67t3u/ovl6+XFGn7iKvf2AHGE+Hf2mJJJBDqLW1qadpXWntqYi6xPRZ2oltqAPG7otgEbg7g8B84/tC1w/pXW96EwH0pEU1frt/D24Xkl72vwC2JB+fxMNySSB39QNu4M+P5vM5lq3U9LOrqwWrV40ZfY2VAIGx9dt+Bmg5M8q9Kk2GaOJd7ofG57Kvp7tkAoAdTwEvLOX+c3THagZIjMQK2BkdhWwGJNVe1Uoo3fEPM0hQ6aEnHL7yTcGbFrX2pEYEAG7oH93iHnfNURcI3cyNaak9hJW2KkMR5YINrsLIABGXCxZY9iST2G5JPsPcn9eAP+DZP64jF8D5c2JyxN+S9UQRudgPftR7canpPFSwGRZJldSVwWFR00gUl2fHJjivwitj78L/AOy7w+qB9S0Xnv1RqvlgrdAkiRmwKiigIBtjVgAHjRAEjVnj0xjxUscY9MhoAk/DL7DgFLnPjOGaNoDDIxkBAEsiwqGq1LEODWWPb339uAHKVOu1LSOihQzSygBqkLOT5dqVBLUG33x27cDfFesOu1itFHJJkccSyZSOAtqpVRitYmySOlyDseHbTQQ8u0pyZgB1Ssba5CxS1VboEqoAF/U9+AreMdW0gXSRjrlK9VFwq5MDajf8O5O2IPvxU8W65YoY9GgIVxTMnZY1rMGrYZltttySN74/eEYcvM1czBczbFiQF9JGG4UIKKjbsDZNXwo895wZ5XloAMBGu10iMapv9Jra/wCXAVuccwLhnJAPwqL7D2UEnYDt7bduA+kjU5szJSq1Kb3Y9KqBR9Wy39FO/v5rptwt9vr/AL/Svru2/bizYSE0bDgObNfC5VCtbH8bUa+JT6XwA0R4t3yr1/x8+CHJtO7zoY1LGKpW3x6U6m6vTYUPckAd+Bayb8Ovgx1XTu14s7kOQaOKgGht7E/rfpwCxzp1eV5I0ZY3awG3onv+rZEfLiiGPD34mjiaB5GFMV+5YOGyo/CN96qiuIIpSDueEPgDfIpbkTf1/MbOPb6cEuZak+RjkwVZ3LYmtjHATvXy9j9D6B+RN1qPWybr5Nxb15zjazYE4vsDTRfMj93+XAPvJtBfN53BZjkzm8fhajkQdyWcEVeysp340BmP7nGVw+Ilj1UU6oJJJNJHJKfMaLdYiH+CNunpLkEYir2240mFZ/xxxqe3TNI/84l4BV/aBrG86FAiEeSxfIgWHcKuzEXiynt+8e1HjKebQ4ua3psSbB39Oxrt7e3Gt/tB8NGeHzs1TyFBvEE/2g38xipAF/CenubBJByvmxyOS9QIvtVUSdj2Jq/5fPgKczHH/ZH8CRxHqT3+g44c7Gz6V/HjmWT8+3z4CEHifTarA+p9BRIr5jtuO4+fHE+mdSM1YFgGGQIJDbhtxuD3v14jX6/TgCvNY8i0qLSWufUXpmBI6m6jkAST6NkPVeKEcnFvRzl18o3v0qBbGu5VQTtZOQr8WwBy4pSxFTRB+VirHoa+fAGeR83ELvmmeSYr2sMGUr37UQQD3Bbhz1nL/t2mikDsGomHso65Zwc+ktRCEEA8ZoH/AF4NeHfELad9yPKYhpNrOwcBl9fx9vXvXAGvDHiQqyaeSj95BHGV3oLJ2JA3+MUx9B67HgnzvkEc4NKiODPI0lHJlTUFcLAIumoZAgYjiLnXJzqArJtMnlJGcgihRB5hGw7+oNijXbgbynxCCpWQjo081M0ll2eUSUxb8Q3rc5d9uAWtWG647oLuEW6JFj1rcAnqIs2ffj618PH+qafpK/cx9JokdA2J23HbsOMR594bXVQlgWEgdFQqFbYxrS1V9zYAYD+7b+TSM2nhaRcZDGhcGwQxUWCDv3vvwHy3yfRee3cO9oiQ7253rI/uLGKY7EdI334vc+n+yloodQ0jtXnyr09VH7pK7L3JxNUQN9wOvA/K31EksaS+S2GeeJbanUisl3Kuwyva7G+4N6v9kRVyv2wGiQPuTt/83gM4kYtufp9PSh8h/u4aPBXhiTUzYKcTjkzkH7tDVkGv7R1bpq6BJ2NFXvkP7CUaS5tWZFC2FEQXfpom3YECzsRvw+8i8AR6NWWKaQq1WHpvUm773bE9/XgKeg0LIqAuAFiEYjRajUgk5KT1dunf0F1ZPAXxF4xg07+Q6u7MwVkCj4WU0QWIBDHpqz8LbAUS+jlQ/ePC/wAx/ZfFPIZXnkFsWKgKBRAVlP8ArKAhPfHIeuwI/IeSI7y69IlSFrfSx31R01OxUWAWCn1Iptu54g8SNNq9WdJHmgVnWQMQiuuRkR1bdmCiziB6caw/hpMSgJVSpWlCgAFcdgBtV2K7VwL5L+zmLSvI4lkkeYgu74ljvZ3q9zueAQPHMxg06RQkoJcxkaIESA+ZkTZ3WQdgSSD690ARgHKQ9P4iASSB2Av1IAUdtzZoWRt+t/ZAk0rzSapsnCKMI1WlVQuO5JNgCz67+/FXW/sOikUAayVSDd4If8bfPgMCi05kdVHdiFBOwFmrJ9Bvxc5u4ypN07Ia7xqAiH/qi/qW42fSfsHjhZnGskJMbolxr0swK57HcgE1WJve+K3M/wBgSFSU1rKqKQFaLPsK75juAL4DC8d+Lei1hjvpDK1WCT+R2Pf5Hvtxq8/7AKNDX7Ve8H/mfPieL/g72Cf6QP8A+wP+84DHGIs0K/jX+P8AF8RleNiX/g+2pb+kN6v+wHt/8TiFP2Bkmvt//wAj5f8AxeAy7RHGiP8AG7CvzHBEQsYZiQCBLCzWaoFZdzZG3a977duNb0H7AUQi9c7UP/ZKPft1GhvxeP7E4gkqnVOVkMbH7tLBjDjYmxvn7bVwCX4a5UXTSSJEpcBXchbLQSB4JEo9P3ZjZ9yfjUd2x40TyxQBLH86/meK8X7JjFCsUXMJ4wjM4KgAi8qAoigA7WB3Jy78cD9nmpB/+2NWfqSf5seAWP2gTRyBdNEWOpEygIcgGVo3Yiz921nAAGyGK9rPGcaWAmFWxNI1NvtQx3IJugprt67njdk/ZyXFT63UTqKKB2Ixb1YURuQSPz4Xj+x4RTmNdWSkiqxBjPcFgd1kHcWOAT49Ty/JkeCFleeQkKCHpWQhY3HaOQKcQPVygrZuK2u0YWImGKGN3AlImWGl+8ljkW5BiAskYWgAfVQMiOHrVfsAVu2uYBewMQPp/rj2HYenFWT/AIPYWyNf8O++mU9vcGSiPkdvTgEOeTQt8ARcIp8Mgeu5JxGr3bCRU8plJ3o16LxV8RyxEdDJ3JEcQjZWAYY5vCyACssQVMg3yq1rRx/weO//ACh6f+7j1/8AzNvy7cQyfsAon+v3X/QfP5S8Ai+Zp71TDyQCWK0FG3kvh5XqKmw+Df32vi28ELy6UyNpRi0ZkMf2fyyM1zR8ZAFVI991YsRILpQS1z/sEK/8/vf/ANh/5vFg/sJMXUNfdjb7gCj3BB8z0IH1Fj1PAZ3yfT6eLyF1ODN9pUkpJC4w6L8xhmClhrW/f34pRNEIp1FMxjQozri2XmR5KnWwrEvZG5A9BtxpjfsCDUw1xAKhgDADV71fmC+OH/YQR/z/AG715H0/6XgKPh7nWjjeKJWj8rFWaRqDWvnIwYSG8nUobQlgKCqRuB3iXkkD8u0ssbIsqRQpMoQAtlDG2TsK3HUAaNgHe7tgj/YTkDeu29vI/wDN4O6L9krIgB1xOLxMtRY0IwFUf2negN+AUfBHiZWRIppLlfVJgcKDACNQAQAMhW5IGxU8brGLAI7VxiHi3wC+lcTrq7cy2G8qiCc2u/M3+Gv9pvfjWeXHUGGMtMhJRSSIqF0LoZbfTgP/2Q=="/>
          <p:cNvSpPr>
            <a:spLocks noChangeAspect="1" noChangeArrowheads="1"/>
          </p:cNvSpPr>
          <p:nvPr/>
        </p:nvSpPr>
        <p:spPr bwMode="auto">
          <a:xfrm>
            <a:off x="0" y="-860425"/>
            <a:ext cx="25336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0968" name="Picture 11" descr="http://apworldhistorywiki.wikispaces.com/file/view/clothersfactory.gif/167938797/clothersfactor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2476500"/>
            <a:ext cx="40195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251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762000"/>
            <a:ext cx="9144000" cy="838200"/>
          </a:xfrm>
        </p:spPr>
        <p:txBody>
          <a:bodyPr>
            <a:noAutofit/>
          </a:bodyPr>
          <a:lstStyle/>
          <a:p>
            <a:pPr algn="ctr"/>
            <a:r>
              <a:rPr lang="en-US" b="1" dirty="0" smtClean="0">
                <a:solidFill>
                  <a:schemeClr val="tx2">
                    <a:lumMod val="75000"/>
                  </a:schemeClr>
                </a:solidFill>
              </a:rPr>
              <a:t>In the videoed lesson, instruction was built around the following question:</a:t>
            </a:r>
          </a:p>
        </p:txBody>
      </p:sp>
      <p:sp>
        <p:nvSpPr>
          <p:cNvPr id="39939" name="Content Placeholder 2"/>
          <p:cNvSpPr>
            <a:spLocks noGrp="1"/>
          </p:cNvSpPr>
          <p:nvPr>
            <p:ph idx="1"/>
          </p:nvPr>
        </p:nvSpPr>
        <p:spPr>
          <a:xfrm>
            <a:off x="152400" y="1600200"/>
            <a:ext cx="8991600" cy="4525963"/>
          </a:xfrm>
        </p:spPr>
        <p:txBody>
          <a:bodyPr/>
          <a:lstStyle/>
          <a:p>
            <a:pPr marL="0" indent="0">
              <a:buFontTx/>
              <a:buNone/>
            </a:pPr>
            <a:endParaRPr lang="en-US" b="1" dirty="0" smtClean="0"/>
          </a:p>
          <a:p>
            <a:pPr marL="0" indent="0">
              <a:buFontTx/>
              <a:buNone/>
            </a:pPr>
            <a:r>
              <a:rPr lang="en-US" sz="4400" dirty="0" smtClean="0"/>
              <a:t>       </a:t>
            </a:r>
            <a:r>
              <a:rPr lang="en-US" sz="4800" i="1" dirty="0" smtClean="0"/>
              <a:t>Were the achievements and growth of the Industrial Revolution Era worth the cost to society? </a:t>
            </a:r>
          </a:p>
        </p:txBody>
      </p:sp>
      <p:sp>
        <p:nvSpPr>
          <p:cNvPr id="4" name="Title 1"/>
          <p:cNvSpPr txBox="1">
            <a:spLocks/>
          </p:cNvSpPr>
          <p:nvPr/>
        </p:nvSpPr>
        <p:spPr>
          <a:xfrm>
            <a:off x="0" y="4800600"/>
            <a:ext cx="9144000"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tx2">
                    <a:lumMod val="75000"/>
                  </a:schemeClr>
                </a:solidFill>
              </a:rPr>
              <a:t>Students will write an argumentative essay.</a:t>
            </a:r>
          </a:p>
        </p:txBody>
      </p:sp>
    </p:spTree>
    <p:extLst>
      <p:ext uri="{BB962C8B-B14F-4D97-AF65-F5344CB8AC3E}">
        <p14:creationId xmlns:p14="http://schemas.microsoft.com/office/powerpoint/2010/main" val="3891895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2286000"/>
          </a:xfrm>
        </p:spPr>
        <p:txBody>
          <a:bodyPr>
            <a:normAutofit/>
          </a:bodyPr>
          <a:lstStyle/>
          <a:p>
            <a:pPr algn="l"/>
            <a:r>
              <a:rPr lang="en-US" b="1" dirty="0" smtClean="0">
                <a:effectLst>
                  <a:outerShdw blurRad="38100" dist="38100" dir="2700000" algn="tl">
                    <a:srgbClr val="000000">
                      <a:alpha val="43137"/>
                    </a:srgbClr>
                  </a:outerShdw>
                </a:effectLst>
              </a:rPr>
              <a:t>Let’s use analyze the instruction in this LDC clip using 3C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as the look-for lens</a:t>
            </a:r>
            <a:endParaRPr lang="en-US" b="1" dirty="0">
              <a:effectLst>
                <a:outerShdw blurRad="38100" dist="38100" dir="2700000" algn="tl">
                  <a:srgbClr val="000000">
                    <a:alpha val="43137"/>
                  </a:srgbClr>
                </a:outerShdw>
              </a:effectLst>
            </a:endParaRPr>
          </a:p>
        </p:txBody>
      </p:sp>
      <p:pic>
        <p:nvPicPr>
          <p:cNvPr id="5" name="Picture 3" descr="C:\Users\rwoosley\AppData\Local\Microsoft\Windows\Temporary Internet Files\Content.IE5\S44RYT0I\MP90040289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085850"/>
            <a:ext cx="3429000" cy="25717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rot="19885106">
            <a:off x="891828" y="3497943"/>
            <a:ext cx="4271706" cy="1754326"/>
          </a:xfrm>
          <a:prstGeom prst="rect">
            <a:avLst/>
          </a:prstGeom>
          <a:noFill/>
        </p:spPr>
        <p:txBody>
          <a:bodyPr wrap="squar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Social Studies  </a:t>
            </a:r>
          </a:p>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Lesson</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3" name="Rectangle 2"/>
          <p:cNvSpPr/>
          <p:nvPr/>
        </p:nvSpPr>
        <p:spPr>
          <a:xfrm>
            <a:off x="304800" y="3244334"/>
            <a:ext cx="8077200" cy="769441"/>
          </a:xfrm>
          <a:prstGeom prst="rect">
            <a:avLst/>
          </a:prstGeom>
        </p:spPr>
        <p:txBody>
          <a:bodyPr wrap="square">
            <a:spAutoFit/>
          </a:bodyPr>
          <a:lstStyle/>
          <a:p>
            <a:r>
              <a:rPr lang="en-US" sz="4400" b="1" i="1" dirty="0">
                <a:solidFill>
                  <a:srgbClr val="FF0000"/>
                </a:solidFill>
              </a:rPr>
              <a:t>Video Removed to reduce file size</a:t>
            </a:r>
            <a:endParaRPr lang="en-US" sz="4400" b="1" dirty="0"/>
          </a:p>
        </p:txBody>
      </p:sp>
    </p:spTree>
    <p:extLst>
      <p:ext uri="{BB962C8B-B14F-4D97-AF65-F5344CB8AC3E}">
        <p14:creationId xmlns:p14="http://schemas.microsoft.com/office/powerpoint/2010/main" val="2711915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2286000"/>
          </a:xfrm>
        </p:spPr>
        <p:txBody>
          <a:bodyPr>
            <a:normAutofit/>
          </a:bodyPr>
          <a:lstStyle/>
          <a:p>
            <a:pPr algn="l"/>
            <a:r>
              <a:rPr lang="en-US" b="1" dirty="0" smtClean="0">
                <a:effectLst>
                  <a:outerShdw blurRad="38100" dist="38100" dir="2700000" algn="tl">
                    <a:srgbClr val="000000">
                      <a:alpha val="43137"/>
                    </a:srgbClr>
                  </a:outerShdw>
                </a:effectLst>
              </a:rPr>
              <a:t>Let’s use analyze the instruction in this MDC clip using 3C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as the </a:t>
            </a:r>
            <a:r>
              <a:rPr lang="en-US" b="1" i="1" dirty="0" smtClean="0">
                <a:effectLst>
                  <a:outerShdw blurRad="38100" dist="38100" dir="2700000" algn="tl">
                    <a:srgbClr val="000000">
                      <a:alpha val="43137"/>
                    </a:srgbClr>
                  </a:outerShdw>
                </a:effectLst>
              </a:rPr>
              <a:t>look-for</a:t>
            </a:r>
            <a:r>
              <a:rPr lang="en-US" b="1" dirty="0" smtClean="0">
                <a:effectLst>
                  <a:outerShdw blurRad="38100" dist="38100" dir="2700000" algn="tl">
                    <a:srgbClr val="000000">
                      <a:alpha val="43137"/>
                    </a:srgbClr>
                  </a:outerShdw>
                </a:effectLst>
              </a:rPr>
              <a:t> lens</a:t>
            </a:r>
            <a:endParaRPr lang="en-US" b="1" dirty="0">
              <a:effectLst>
                <a:outerShdw blurRad="38100" dist="38100" dir="2700000" algn="tl">
                  <a:srgbClr val="000000">
                    <a:alpha val="43137"/>
                  </a:srgbClr>
                </a:outerShdw>
              </a:effectLst>
            </a:endParaRPr>
          </a:p>
        </p:txBody>
      </p:sp>
      <p:pic>
        <p:nvPicPr>
          <p:cNvPr id="2052" name="Picture 4" descr="C:\Users\rwoosley\AppData\Local\Microsoft\Windows\Temporary Internet Files\Content.IE5\GRHCL4UC\MC90041094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531274"/>
            <a:ext cx="3096158" cy="22025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19885106">
            <a:off x="1450928" y="3976983"/>
            <a:ext cx="3831498" cy="923330"/>
          </a:xfrm>
          <a:prstGeom prst="rect">
            <a:avLst/>
          </a:prstGeom>
          <a:noFill/>
        </p:spPr>
        <p:txBody>
          <a:bodyPr wrap="non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Math Lesson</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7" name="Rectangle 6"/>
          <p:cNvSpPr/>
          <p:nvPr/>
        </p:nvSpPr>
        <p:spPr>
          <a:xfrm>
            <a:off x="320040" y="3732014"/>
            <a:ext cx="8077200" cy="769441"/>
          </a:xfrm>
          <a:prstGeom prst="rect">
            <a:avLst/>
          </a:prstGeom>
        </p:spPr>
        <p:txBody>
          <a:bodyPr wrap="square">
            <a:spAutoFit/>
          </a:bodyPr>
          <a:lstStyle/>
          <a:p>
            <a:r>
              <a:rPr lang="en-US" sz="4400" b="1" i="1" dirty="0">
                <a:solidFill>
                  <a:srgbClr val="FF0000"/>
                </a:solidFill>
              </a:rPr>
              <a:t>Video Removed to reduce file size</a:t>
            </a:r>
            <a:endParaRPr lang="en-US" sz="4400" b="1" dirty="0"/>
          </a:p>
        </p:txBody>
      </p:sp>
    </p:spTree>
    <p:extLst>
      <p:ext uri="{BB962C8B-B14F-4D97-AF65-F5344CB8AC3E}">
        <p14:creationId xmlns:p14="http://schemas.microsoft.com/office/powerpoint/2010/main" val="25864481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google.com/url?source=imglanding&amp;ct=img&amp;q=http://3.bp.blogspot.com/_0EodaYtqevU/TMun5XOj03I/AAAAAAAAAIU/lzrnWelQjgc/s1600/group-discussion.jpg&amp;sa=X&amp;ei=KvSZUK6GMIL69QTA64DgCg&amp;ved=0CBAQ8wc&amp;usg=AFQjCNESV2l2KYUpoqo3ENZrUk8ei9KSf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680" y="3276600"/>
            <a:ext cx="4568825" cy="3266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457200"/>
            <a:ext cx="7772400" cy="2057400"/>
          </a:xfrm>
        </p:spPr>
        <p:txBody>
          <a:bodyPr>
            <a:normAutofit/>
          </a:bodyPr>
          <a:lstStyle/>
          <a:p>
            <a:r>
              <a:rPr lang="en-US" sz="6000" b="1" dirty="0" smtClean="0">
                <a:solidFill>
                  <a:srgbClr val="0070C0"/>
                </a:solidFill>
              </a:rPr>
              <a:t>PGES &amp; Integration</a:t>
            </a:r>
            <a:br>
              <a:rPr lang="en-US" sz="6000" b="1" dirty="0" smtClean="0">
                <a:solidFill>
                  <a:srgbClr val="0070C0"/>
                </a:solidFill>
              </a:rPr>
            </a:br>
            <a:r>
              <a:rPr lang="en-US" sz="6000" b="1" dirty="0" smtClean="0">
                <a:solidFill>
                  <a:srgbClr val="0070C0"/>
                </a:solidFill>
              </a:rPr>
              <a:t> Sites Share Out</a:t>
            </a:r>
            <a:endParaRPr lang="en-US" sz="6000" b="1" dirty="0">
              <a:solidFill>
                <a:srgbClr val="0070C0"/>
              </a:solidFill>
            </a:endParaRPr>
          </a:p>
        </p:txBody>
      </p:sp>
      <p:sp>
        <p:nvSpPr>
          <p:cNvPr id="3" name="Subtitle 2"/>
          <p:cNvSpPr>
            <a:spLocks noGrp="1"/>
          </p:cNvSpPr>
          <p:nvPr>
            <p:ph type="subTitle" idx="1"/>
          </p:nvPr>
        </p:nvSpPr>
        <p:spPr>
          <a:xfrm>
            <a:off x="533400" y="2400300"/>
            <a:ext cx="8229600" cy="1752600"/>
          </a:xfrm>
        </p:spPr>
        <p:txBody>
          <a:bodyPr>
            <a:noAutofit/>
          </a:bodyPr>
          <a:lstStyle/>
          <a:p>
            <a:r>
              <a:rPr lang="en-US" sz="6600" b="1" dirty="0" smtClean="0">
                <a:solidFill>
                  <a:schemeClr val="tx2">
                    <a:lumMod val="75000"/>
                  </a:schemeClr>
                </a:solidFill>
              </a:rPr>
              <a:t>What are you seeing?</a:t>
            </a:r>
            <a:endParaRPr lang="en-US" sz="6600" b="1" dirty="0">
              <a:solidFill>
                <a:schemeClr val="tx2">
                  <a:lumMod val="75000"/>
                </a:schemeClr>
              </a:solidFill>
            </a:endParaRPr>
          </a:p>
        </p:txBody>
      </p:sp>
    </p:spTree>
    <p:extLst>
      <p:ext uri="{BB962C8B-B14F-4D97-AF65-F5344CB8AC3E}">
        <p14:creationId xmlns:p14="http://schemas.microsoft.com/office/powerpoint/2010/main" val="36067745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550"/>
            <a:ext cx="9144000" cy="2286000"/>
          </a:xfrm>
        </p:spPr>
        <p:txBody>
          <a:bodyPr>
            <a:normAutofit/>
          </a:bodyPr>
          <a:lstStyle/>
          <a:p>
            <a:r>
              <a:rPr lang="en-US" sz="4800" dirty="0" smtClean="0"/>
              <a:t>Now … let’s think beyond to other components within the Framework</a:t>
            </a:r>
            <a:endParaRPr lang="en-US" sz="4800" dirty="0"/>
          </a:p>
        </p:txBody>
      </p:sp>
      <p:sp>
        <p:nvSpPr>
          <p:cNvPr id="4" name="AutoShape 2" descr="data:image/jpeg;base64,/9j/4AAQSkZJRgABAQAAAQABAAD/2wCEAAkGBhQQERUUExIWFRUUFxcYFxcWGBcUFhgYGBcVFhUYFhQXHCYeGBojHBcVIDEgIycpLCwsFR4xODArNSYtLCkBCQoKDgwOGg8PGikcHCQtLCwvKiwsLSkpKiwpLCosLDUvKS0sLDQsKSkpLyksLCkpLiksKSkpKSopLSwpKjUsKf/AABEIAPwAyAMBIgACEQEDEQH/xAAcAAEAAQUBAQAAAAAAAAAAAAAABgEEBQcIAwL/xABEEAACAQMCAwUFBAgFAwMFAAABAgMABBESIQUxQQYHE1FhFCJxgZEIMkKhI1JicoKxwdEzkqKy8BUkU0NjcxaTo8LT/8QAGgEBAAMBAQEAAAAAAAAAAAAAAAEDBAUCBv/EAC8RAAICAQIFAgQFBQAAAAAAAAABAhEDBCESMUFR8BNhBTKh0SJxgZHBM0JSYrH/2gAMAwEAAhEDEQA/AN40pSgFKUoBSlKAUpSgFKUoBSlKAUpSgFKUoBSlKAUpSgFKUoBSlKAUpSgFKUoBSlUIzQFnLxqBJPCaeJZMZ0GRA+Oh0E5xXo/EohzlQZ83Uf1rX953BcOlZmJuAWOciXUfq6sT88n1rVHe33ew8JlgEDyMkyuf0hViChUHBVV294UJOkm45bjncRD4yJ/evSz4nFNnwpY5Mc9Dq+PjpJxWs+GfZ+4eY0Z3uHJVSTrQAkgHYKnL5mpXwvsHa8Mt5/Y08OR4nHiMzO+QrFdzyAO+B5UIJSHBJGdxz9PjX1Wjfs5Q65L2ZzqfES6iSWOoyM5JPPJC+u1bxJoDF23am1kuGtkuI2nTOqMMCwx94fEdRzFZN5AoJJAAGSTsAPMk8q587v2jt+1E8YC6TLdxoWbdfeYrp395iBp+DGtpd8Fp4nB7oaiulVfbrodW0n0OP5UJJdb3KSKGR1dTyZSGB6HBG1eua1z3CuTwhAQQBLKBnGCNQOVx0ySN+oPTFY77Q/EXisoFSV08SYhlUlQ6hCTqI6A6dvX0oQbXpXPXdl3tyWDLaX2swnGl3DeJFrwVzqO8WDnzAO2RtXQauCAQQQdwRuD5YoCx/wDqC39p9l8ePx9OrwtQ1458vhvjnjflVxfX8cEbSSyLGi7szkKo+JNaH7GXJk7WTMDrBluxnP4QrgfEDCj6VMPtB3enhqJnHiToOWchVdufTfB9cGhNGybK9SaNZInV0cZVlIZSPMEV9z3CxqXdgqqMszEKoA5kk7AVpXsX3liDh1vZWFtJdXgU6l0aY1ZnZ3LMDkgZxnYeZFSC17v77iTpLxe5/Rg59jgysfoHdTv8tR/aFBRMez/bW1v5JI7aXxDFjUQrhNyQMOQA3LpWdq04ZwqK2jEUEaxRryVAFHqcDmfXnV3QgUpSgFKUoBSlKAUpSgFaN+0nbnVZP0xOvXn+iPwreVRvtV2AteJvE1yrt4WdKiRkQ5wTlV+HMYPrQF72Qm12FoxGC1vCcHH/AI18tq+u1aarG6GormCb3l+8P0bbj1q/tLVYo1jRQqIoVVHJVUYUD0AFUl0SqyHSykFWGQQQRggjyxQHL/dX2MtuKTSRT3EkUgUNEsYGXAz4h1EEDT7u22c+lbVg+z3Zj79zduPLWij8kqbdnex1nw/V7LAkev7zDUzEc8a2JOPTOKzlCbOZrHh9vwntKkRYmCGZQGfcjXENJY4A91nG+Oma3R3uW7Pwa7CkghAxx1CujMPgQDWZu+yFpLcLcyW0TzrjEhUFsr90+RI6E8sCr/iPD47iJ4pVDxyKVdTkAqRgjI3HyoDV32duKq9lNBgBopdX3iSRIBvpPIZTG3l9Yz9oLiwlv7e2LFUiQM5wcAytu2+M4RR9SPOt0dneydtw5ClrCI1Y5bdmZj01OxJOPLO2ate0nd/ZcRZXuYA7psGDMjEc9LMhBZfQ8s7UBhO3ndvDxa0QxFVmjRfAmG6suBhXZeaHmD0JyOoOs+FdtOL9n08C5tWeBdk8UNpXyEdwmVK/s7+mK6CsrJIY1jjUIiKFVRyVQMACvuaBXUqyhlYYKsAQR5EHY0Bzd3OdpQvGtcijN54qZBICPI3ijA6gldP8QqX/AGkJB4VmM7l5TjA5BUBOefUf8FTKHuj4fHeLdpCUdGDqiNpiDDkRGOW++AcZ6Vf9textpxKJRd5UREsrh/DK5wGGo7YOBz8qgXuae4D3Z8St7aG/4ddAvJErmNfcfDAMU3JSTHkccuWaznZvv1lgk8DisDIy7NIiFXB/9yA/zXHwqfcN7XcKs447aK9tkSMBEUSqwAHm+Tvz3J6168T4Xw3i40v7PcleRSRWkX4PG2oD0zigMrwPtHb30fiW0ySr10ndfRkPvKdjsQKyVRrsr3e2fDXZ7aIq7rpZmd3OnIONzgbgdKktSQKUpQClKUApSlAKUpQGp++/vDuOHiK3tiI2mRmaUEF1UNp0oPwk7+99N960/wAFu+LcQkMdvPdzOBkgTSYA5ZYlwB8zWf7/AJ1PFjhnJEMQYMMKuxICHO4wcn1Jq++zzciO9nLSIieznIZgpOHQgjJ/CNWfjQktY+6jjs+BJqAP/luQwHxAdj+VWd13J8Wj1YgVwOqTR+98AWBPzFbn433z8MtdQ8fxnX8MCmTf/wCTZP8AVWoe1nfne3ZK27eyxcgIzmUj9qXmD+7j50BC4OJ3dhKypLNbyIxDKGeNgRsQy5/I1u/uf72ZL5/ZLxg0xGYpAuDIACXVwowGAGQcDO/Xnqnsl3eXvGGZ4wNGo65pX21cznm7Nv0HzroLu+7toOExbYlnbOuYqA2Dj3E5lU25Z35n0gMmNa478O1dxYWUfs7mNppdBkXmqhWYhT+Fjgb+QNbHqEd81isvB7nVjMYSRSejLIvL1IJX+KpINT9y/ai4fi0aTXM8iypKulpHdSwQuCwYn9U7+ddH1yv3N3skXF7fw4y+vUjgLkrGwwz5/CF2JPkCOtdTioJZWvmSQKCWIAAJJOwAG5JJ5CvqtB98/eJLNcPw62bEakJKV+9LIcZjz0QEgEdTnO1SQZftz36e97PwseJITpM2ksM8sQxn759SMeQPOo/Z91HF+KkSX05jU7jx2Z338oF2T4HT8K2j3e92kHCo1bSJLkj9JMRkgnmsefup023PXyEzoTZo65+zc4X9HfqW8mhKjPxEhI+hqF3/AHRcUt5cLbM+D7skLKVPqGyGHzArqaqYoLIN3VcH4lbwN/1Cctqx4cTkSSRgcy0uSTnb3cnGOe+KnVUqtCBSlKAUpSgFKUoBSlKA5s+0LEw4opK4DW8ek/rYaQH6Haod2X7E3fEi4tYfE8PGslkRV1ZxkuR5HYZO1T37R6r7dbnUdXs+642A8STSQepJLbdNI86kn2bj/wBtde8v+Knuj749zcsP1Ttj1DUJIrB9nfiDICZbZWP4S8hI/iVCK8ZPs9cSAyGtj6CRgT9UxXRPEeKRW6GSaRI0HNnYKPqeZ9K112m7/LGCNhalrmXBC4VkjB6FncAkeig59OdBZori3Cb3g9xok1282kMpjfBKkkBleM7jKn6Gtgd1nevfyX0NtPIbiOZtHvAGRNidQcDJAxk6s7ZrXnaXtRc8UnEtw2uTSEUKoUBdRIVVXnux8zvW7u5Du6NpGbu5iZLh8rGrjBjj2ydPNWbfnvgepqCTbNQHvv4ksPB5lYEmZo41/eLh8nyGEb54qfVAO/Lhom4PM2SDC0cgx1w4Qg+mHJ+IFSeTSfc5etFxi20rq1l0I/ZZGyflz+VdV1xp2X7QTWF1HPAR4iHADAFWDe6ysD0IOK7IiJwMjB6jng9RnrQlkX7ze154XYPMmPFYiOLIyNbZ3I8lUM3rgDrXKUvEJGlMzOTIX1l8+9rzq1Z88710/wB8nZo33DJAiu8kJEsapzJX3WBX8XuM5wN8gY8jzPwHixtLmKdUVzC6uFfdTg5wf71BKJfH3vcZ04FwxHn4ERP18Oqx94vHXOVmuD+7CpH0EddA9kO2trxOIPbyDIA1xEgSRnyZPL9obHzrPipIs5fm7zeNg4aeZTywYUByOn+HzrxXvb4vGcm7f+OOMj4YKV1Niov3i8btbWxlN0EcOjKkTYJkcj3QBz54JYcsZqBZp7gn2g72N19oSKePPvYXw5MdSpU6c+hH0roW1uBIiuv3XUMM7HDAEZHTY1yx3Z9h34neKNJ9niZWnbG2kHOj958Yx5ZPSuq1GBUhlaUpQgUpSgFKUoBSlKA0d359gr66uVuoUM8SxqmiMZkjwWJyg3cEsTkZxywMZOsuEdk+J5LW9rdqRsWRJEPw1bV19VMUBytL3ccZuSPEtrhz0Mrjb5yPtWZ4R9nziEpHjNDAvXLeI3yVNj82FdIYqtCbIN2J7obPhhEgBmnHKWTHunr4aDZPjufWpzSlCBUe7weHvccMu4o0Lu8LBVG5J5gAdTtUhpQHHXCOxN5dTCKK2lLZwSyMir5l2YYUD1rrPs3w17a0hhll8V441VpDtqIGM/0yd9t6yWKUJFal7fdxKXcjz2ciwyOSWjYHwmY7kqV3QnrsR8K21ShBybxDu74pYPq9mmBU5EkGZAPUPFkr88VkrHvT4zbjSZZHx0mhDn5sy6vqa6gxTFCbOZrrvE45fYRDMPS3hZCf4kXV+dZ3sz3IXd6wm4lM8an8BYyXDDyLMSI/zPoK35TFQLLDgnAobKFYbeMRxryA6nqWJ3Zj1J3q/pSpIFKUoBSlKAUpSgFKUoBSlKAUpXncXCxozuwVVBZmY4AAGSSTyAFAelKhnCu1l1xGQPZwIlmHANxcaw0yg+8beFcHHQMxx6bEVM6AUpWD7T9roeHoGk1OzHSkcYDSMcE7DIwMKfeJAFG6CVmcpWqb3vcun2hs4ov2ppTJ/oiAz/mq0XvZ4ig961tZcD8DyRk/Js/zqn18d1aLfRn2Nw0rVkfflpz43DLhRzzG6S/HP3cVKuzvebYXxCxXCrIcDwpf0UmT0VW++f3SasUk+TPDi1zRKaUpXo8ilKUApSlAKUpQClKUApSlAKUpQClKUAqE9rYjxK7j4cp/QIFmvSDjKZzDBkdXKlj+yoqZXEwRWZjhVBJPkAMk/So52Csj7O1zIMS3zm5fPNQ4Ahj+CxhB8c0BIRoiT8KIi+iqqqPoAAPlivPhvFIrmMSQSLJGSQHQ6lJUkHBHPcGoJxdH41xB7QMRw+zK+06Tj2if7wgLD8K7ah55/ZIlvHeLw8Ms3mZQkUKjCIAB0VEVRsMkgfOgMH3g94K2CiGECS8lGY4+aoM4Mku4wo3wOuPia1WiMztLNIZZ3+/K2NTbAAD9VQAMKNtqtrMyTSSXVxvPcHU+2Ao5KijoAAPoPKr2uTqc/G+FcjpYMPCrfM8rW51htsFXZSOf3Tt9Rg/OvasXHmO7ZcnRMhfHQOpVWx8Vx9KydZpKi+LsqasuIcHinHvqNXR12cEcve/vV5VcVCk4u0S0nsz14X2y4lw5tSzNew82inYtIAOfhy8xt8f3TW3+x3bSDicCywsA2PfiJBeM8sMB08jyNabrGtBNaze1WTmKdRggAaZBkEqynY59eeByO9b8Oq/tn+5jy6frE6VpUU7A94EPFYiQPDnj2lhYjUp2yy9SmTjOPQ1K66JhFKUoBSlKAUpSgFKUoBSlKAUpSgMF21YmzeMHBnaOAef6aRImx6hWY/KvbtNxlbGymnx/hRkqvm33Y1HxYqPnVeP8Mac25XlFcRysM4yqhwfoWB/hrD9t4fHlsLXpLdCSQcwY7ZGmIPoXEY+dAZDsRwE2dlFG28pBkmY82mk9+Uk9feJHwArW/fBxr2q8hsFz4duPHnHRmIHhL64BJ/j9K27f3qwRSSucLGjOx8lUFj+QNc38JuWmEt3KffuHeViSSQuTpXJ6AZx6YrPqMnBB1z5F+CHFMvWky+OijU3xP3R/M/SrgGsfAMhcjeRjI3wGCAfh+jWr+uO1R0kYftAwjeCbONEmlj+w4w2fpWZzVlxi08WCRMZJU4+I3XHzFefAb4TQIeoAVv3lAB/v86se8E+23n1PK2k13MjVa+arVRYVzTNUpUEkYm4pdcPvFvYtKkHGw2KnOVlXrqA5/DByBXSPZHtXDxK2W4hOx2ZTjUjjmrY6+vUEHrWhOLcPWXTqDlfeBCHHPH3vTavDuy7Z/wDSOING7j2aZgkpP4cZ8OT00k4PoT5CuvpsvFGuxzc+OnZ05SqK2RtVa1mUUpSgFKUoBSlKAUpTNAKUpQCoxODJxmIEe7BZyMP3ppkT/bC31qT1gLRSeKXB6C1tQPnLdEkUBg++vipg4RMFOGnKQj11tlx80V61LPFoiSID7xWP+Ebv/pVvrWwe/u5zDZQY/wAW6DHzxGuDj/7lQGQ5mGeUaEn4ucfyVvrXO1j3ivzZt0y2bPqBtUjnoulB8R7zf7gP4augaxvDt1izzcPKfi3L/ePpV9DLqyccmI+ODjP1BrDJUzZFnrWDsWEN3LFyEoEiDpqwdePz+lZw1hu0iaVjmA3hkVjjnoJw39K94t3w9/EeZ7K+xmarmvOKUMoZTkEAg+YPKvuqmWFc1TNUr5lBIONjg4qABKCSAwyOeCCVJ5ZHT51Ee0XCYoYhjGvIOrI1N0bKk8jz93r0r04ROVvWULhZFOxVlICltJOeZOASd86qzHGBCul5lB5AbZbnkaRzO/T1rVG8WRJb9Sh1kizavch2s9s4eImJMtpiNid8odRiIP7o0/wetTfiXEPBaIke48gjY/qlwRGfgX0r/GPKtA9yHHmtOKNbMpVLoFcMMFXQNJGSPUah/EPKt49tIS1hclfvJE0ifvxfpU/1IK66dqzmNUzN0rwsbsSxpIv3ZFVx8GAYfzr3qSBSlKAUpSgPOeYIrMeSgk4BJwBk7Dc1AuzvHJ+K363Vu80VhFEVKvp03DsW3VATp04GWJyMAYGTWwagPeRwqztrWW5WERXR92CSD9DO077RgNHguc7kHOwagJ7mq1DuE9jJngVru9umumALPFM0KRnA92OFP0RA66lOo5J8h4XnaqfhcsMN4RdJO2iGSFdNyWAziS2Gz8wNceBuMqM0BOKtBw8CczAnJjEZHQhWLKfiCz/5q8bHjQkfw2jkik06gkgUFl2BZWRmVsEgEA5GRkbjORoDUffz/icNP/vSD6iLrUG4thYpWH3mXTn1OVX83P1rYXf5a4trS4H/AKFyufLDg7/VF+ta94qMqg85Yh/rB/pXN1f9SJu03yM+kIWU+UcSj5Fm/ogqnCpiUUHnoVz8ZCx/pVrdyEC6YcwiqPj4ef8A96vLMYkkX9VYl+it/esjX4f2/j7mlPfzzoXtfMkYYEHcEEEeh2NVNMVWWGH7NzYV4DnVAxXfqpJKn+f5VmawXE2EF1HNg6HUxuRyByNBP/Pw1nKsy7vi7+M8Q/x7ClKVUWHmsKgkgAE8z1Pzrw4gAEL7Zjyy5GcEA9PXOPnVyaowzsdwfOl07IoiljxCWHiNpcTJ4ZWaLJG2VWRdZxk/hJHOusJog6lWGQwII8wdj+Vch9orZYwcSAt4jHRy0DG2B5bD8q624bdeLDHJ+uiN/mUN/Wu5hdwRycqqRhe7m6MnDLUnmkfhn4xExHP+SpGrAjI3BqKd3RCwXEQz+gvbtP8A8zSD8nFe/YNtME0XSC6uYl9F8VnQD0Cuo+VXFRJaUpQClKUAr5eMHGQDg5Gd8HzHrX1SgAFfOgV9Va33E4oF1TSpEv60jqg+rEUBa8fs2aMSRjMsDeJGOrEAhk/jQsn8QPSr2yu1mjSRDlXUMp8wwyPyNW3DeP291nwLiGbG58ORJMD1Ck4q5s7NIUCRrpUZwBnqSx5+pJ+dARvvS4R7Vwm7QDJWMyL55iIk29SFI+daUsiLiGJ88tD7frLzB+ea6UdAQQRkHYg8iPI1zcvCzYXdzYsdonLxE/iifdT9CM+pNYtZBuHEuhq00qlT6mNv2/RXPrMi/UQisjan/uJx/wDF/tasfxOMrHOSMAzxMPUZhBx8wR8qyEBAupR1KRN9DIv9qwv5PP8AU1r5vPcuLOfWiE82UH+Wf517Vi+GS7Qj9iVf8rKP6GsoaqmqZbF2i04raeLDImMllOP3ua/mBXzwa88WFGOc40tnnqXZvzq9rE2OYriSMj3ZSZUPrsHX48jXtbxa7b/c8vaSZlqpVc0xVRYUIqhr6AqjV5YI12q4XqjaQBRp94sc6z00+WOX06V0/wAGg8O2hQ81ijU/JFH9K5x497yJGBkzSxxgeeWG3/POuj+KcTjtYXllOlI1yep8gAOpJwAOpIFdjRtvHuc3VJKexH+xOBNxNRyF85+bQQM35k17djBiXiI6C+f84Lcn8ya+ewPD5UglmnQxy3c8lw0Z5xhsLGh9QiLn1NeHYCbXLxM9P+oSD/LFAp/lWwzEvpSlCBSlKAUpTNAYjtXx4WNrJOV1lAAq5xqd2CRrnoCzDJ6DJrRHEpnupDLct40p6sAVUfqxIdkQeQ3PMkmtsd8LMOGOw5JLAz/uCZMn64rUc0oQFmIAHMk4H1rk/EMk04xjyZ9P8Bw4pKeSaTa79EW1xILb/uImMMyfceP3Wz0UgbOD1U5Fba4X3nPJbxFbG5uJCi+K8aCGHXpGoI0xUtvnkMetQrsGY/bj4ihmMeqBui4/xQBy1EFTq8gRUylvfYbYGd2mfUVXAzJK7u3hxopO7YIX+HPIVxcnxbLpn6OOPFJ1V317L25Pfn06lXxOEMmd7cKX19/t7Ex7PcfjvYfFjDLhmR0caXjdTh0ccsj0JG9a477uzhTweJRJloCEnx+KFjhSR+ySRn9seW067GcDe1hkMxXxbiaSeRUOVRn0gIrH72lVUZ6nJrN3MCyKyOoZWBVlYZBBGCCDzBFfWRuUFxrdrdf9Pn7p2jmvixE1q5T3gU1L66SGH8q+I7kG5icHaWBseuGV/wCRNZHtH2dbgt14DFjaTEtbytyU82iduWR/Y9TjGcd9zwpRyikGr9x/db+lcuWN45em/ev18R0VNTjxr2Pi3fSEP6lzKh+DtIB+bJWVMvvhehUn6FR/UViZVJ9qQbsCsqfEqrDH8SfnV01yGeCQcnDD/Mocf7K8SV7+crPcXXn6GRzWO40jBVlQAtCxfB6rghwPl/Kr/NVIzVUXwuyxq1R8wyh1DLyYAj4EZFfdYzhK+E0kOdkIZPRHyQPkwYfSslUSVMRdoqDVCaGrXid+IImkPTkPMnkP+eteUm3SJbpWy/7G2XtnG7ZMZS1DTv5BlHufRzH9fSt/yQK2NSg4IYZGcEHIPxB3zUA7mex7WdobiYH2i7xI+eapuY19DhixH7QHSth138UPTgonIyT45NnyzYGTyFRDuqhJsTO3O7nnuD8JJCF+qqD86ue8LjBitDDEc3F2fZ4FHMtJ7rPjyRSWJ6YHnWd4Rw1baCKFPuxIqL8FUKD8dqsKy7pSlAKxfGuPLbaFwZJpSVhhX70jDn+6ijdnOyj5A5SoR2JtDNfcSu5TqcXBtYs76IoQpKr5BmbJ8yuaAlnDopVXMzh3O50rpRf2UHMgebHJ9OVWgvjNdGJCQluFaUjrI4JSPPkF98j9qPpkHKmoZ3TXxuLAzP8A40lxcNN5iTxCMEdMIEAHkBQEo4vwxLqCSCQZSVGRvPDDGR6jmPhXPHH+DPYFre9Q6AcRzFW8KZAcodQ2D7DKmuk6wHabtC1s0ccdv7RJKHYKXWJQsejUzOwPV0AGOvTBNZtTDG4XkfClvfKjZpNVk087grvZp7pmj+CSytIlzbIpitdTPJIxhh95DGsSyY95iWwAoO+mpzZ9qbb22xuLh/CWSCXwhIcCOZmjB1j8J0F1DnA+Gap224vFxSC1ijnSGTxNTWU7NbvJIgwIjKBmMqdWCNmJGCNjVn2T4LbOslzLDbxsNSNEo0pb4BR0lDYzLzDMw5YA23PE1qw6OePUqLlw2r53d0vrd17F+TPk1cpOdJvp2o9+Ldv7rhXFHS7dnt5XDRAIrILcsdToyAMHjGMhtWoBuWxMy7R301rLFeLMWtPdS4iwpVEcnTcowGr3WZdW5GjJ6VrTs73WLxKGa4W4fSHkS0LDWzJF7sJaSTP6IEadKKuwO56TbsxbXCQ2PDpyrPHC73i7OBARJFBCx5EsWHLpbt05/QY22r79+ZzmSzj/AGfgv4GhuIw6N9VOCAyt+Fhk4IrQfHOBz8HmEFz79s+0FwQApAGdLjfSRywfLIyOW8+xDk2FtqOcRhQTuSq+6pJPM6QN6vuMcEhvImiuIlljbmrDO/Qg8wR5jBFMmOORUyYTcHaOdpoGE6SoupWXQ+CNhnUjeoG/Loaxc5MSSRfigcTRDzj1aiB8MsPnU07Rd1t7w0lrHN3bc/CbeZN9woH3hy+7/l2zUZTj8XiGOZGhlXKskq6Sp6qSeXwOK58sU8fS0bY5Iz60z04jcDw4pVPuiSNs/ssdB/J6yVYuPhUZhkjjkJVwcDUGVCQSNONwM4POrzh7OY18RcOBhtwdxtnbz5/Os00q2L4t3uWnFo/DKzqDlDh8dYj97I64zq+RrJKwIyNwdwfShGdjXguiCMAnSiADLHoPXqa8t2kup6qnZ7O4AJJwBuSeQHU1cd33ZU8YvPGkB9itWGPKWUYIX93kT6YH4trXs72XuONODhoLBTmSZtmkA3Kxg8+WMjYczkgCt88Gtbe1hSGAKkcYCqoPTzOdyScnJ5kmujptPwfilzMWfNxfhjyMiBQ0VsjIqtbjGYmz7NxJcNcsWlmbIDyHUY0P/pxKAFjX4DJ6k1lqUoBSlKAVZW/B4o5nmRAskoGthkasYAJXOC2ABqxnAAztV7VDQA1guHcBNrdSvCVENyxkljOQVmxgyRYGCHAGpTjddQO5FY/tR2JmutRh4ldwMzAjTJiNF/EFjQKTkDG7bZzWBj7j4yQ8nEb55F5OZF2zzwGVjg5O2aA2UHB5Hlz9PjUQ7bcLuHntp7QJJLF4kbQu4jDRy6Mvq5jQ6ITgEkE1Yp3PRAafb7/R+os6xoSeZ0ogGflXme5eBVIhvL2InbUkqqSM5IbSg1/xE1XlxxywcJq09mSm07Q7Q92QntULBLi7jYSO0myzHBV4c84o8E6AuNJCk5OSdMcT4Ulrcs7Mx0yKzW16pjkkAw+l21HxVyAurYHp0zvjhPdqtshROIX+CSxzOu5OAT9zPQVc8Q7AJMqqbq9BU7OLhi2MEEe8CBnzAB2G9ePQSrgfDW1LlX5fY9cXfc9eEcTkuuHQS2cUUBljUqsoYpEMcgiAawMbD3QRg7cq9ey3Zv2JZGlmM9xO+uaZgE1EDSiqoJCoq7Bc7b+dWN/3cwywiPx7kMCv6V5mnfA6aZtSAfBRVondDZHHiGWT4sqZ+PgolXngkNjxK0gEdsk8IKhY0j8VC+wAUac6ia9eM9pLazTVcTxxDGffYAn91ebH0ANfPBuzNvaZ8FCuQBu8j7DlgOxxz6VSTsvatcG5a3jaYgL4jKGbC8sasgfEYoDWqfaOtdTBrScDoQYySOmVJGPqawfEu2sXH2C3Xs9lYxtlnZ4nu2KjKqoJ1IGGd1RuWN63DxTsbZ3UomntYpZANIZ1DbdAQdjzPOsBxjuY4ZcIFFv4BBzrgOhvUHOQQfhQGnh2PM0+OBNczxMTrkljWOFdxpAlkxrIyfwg4xz3rxnW4ina3lv7FJI8q5PjMAw5qWSIjUOR+B610hwHgkdlbx28Wrw4l0rqYu2Mk7k+pq6is0QkqiqWJLEKASTzJI5n1quWOEt2ke1klHkzly9Sfx4Yor0XRm2ItYm1Kc4CjxFTOfPIwAScdZlZd0pkZHvYuINgMGjHsrA8wumRJtuhPu+mep2/xLs6Z5NRurlF/wDHFKIk+qrr/wBVWr9g7dvvPdt6m9vP/wC1SoRjySQc5PmyHPJc2SBbVeKFEGFjuLeC7iwBhRlZEkVR6N02HSrvsD3nQcRlkgntktriNckMV0vg6HALAEEEj3TnY+hrKnui4czFpIZJSTsJZ55APQBn/nmr+27t+Gx/dsLc/vRq/wDvBr2eSz7X95VnwyHVrWVzskUTKWY/tEZ0KPM/IGosnaSKaP2nivE4VjO62VnLlR1AlaFjJM3LK/dzU8m7C2D6c2Nt7pDDEMa4I5fdAyPTlXxd9grCaYTSWkTyAAAsuRgcvc+7+VARSHvDuL5w1paTeAmHyNAMoA1APOx8KCPlkAvIRthazlp22mdY9NhPKSB4hjVo0U/i0NcCNXAOd9W9SyGFUUKqhQOQAAA+AHKvvFAfET5AJBBIGQcZHocbfSlfdKEClKUApSlAKUpQClKUApSlAKUpQClKUApSlAKUpQClKUApXzJyO+P+eteO+n7xznn7v9sUBcUq1yf1j9F/tVAzbe8fov8AagLulfMfKlAf/9k="/>
          <p:cNvSpPr>
            <a:spLocks noChangeAspect="1" noChangeArrowheads="1"/>
          </p:cNvSpPr>
          <p:nvPr/>
        </p:nvSpPr>
        <p:spPr bwMode="auto">
          <a:xfrm>
            <a:off x="0" y="-1162050"/>
            <a:ext cx="1905000" cy="2400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http://www.cppiconsuccess.com/wp-content/uploads/2010/01/charles-schulz-peanuts-think-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2981" y="2286000"/>
            <a:ext cx="3106843" cy="3905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15000" y="2495550"/>
            <a:ext cx="2286000" cy="1107996"/>
          </a:xfrm>
          <a:prstGeom prst="rect">
            <a:avLst/>
          </a:prstGeom>
          <a:noFill/>
        </p:spPr>
        <p:txBody>
          <a:bodyPr wrap="square" rtlCol="0">
            <a:spAutoFit/>
          </a:bodyPr>
          <a:lstStyle/>
          <a:p>
            <a:r>
              <a:rPr lang="en-US" sz="6600" b="1" dirty="0" smtClean="0">
                <a:effectLst>
                  <a:outerShdw blurRad="38100" dist="38100" dir="2700000" algn="tl">
                    <a:srgbClr val="000000">
                      <a:alpha val="43137"/>
                    </a:srgbClr>
                  </a:outerShdw>
                </a:effectLst>
                <a:latin typeface="Bradley Hand ITC" pitchFamily="66" charset="0"/>
              </a:rPr>
              <a:t>GER</a:t>
            </a:r>
            <a:endParaRPr lang="en-US" sz="6600" b="1" dirty="0">
              <a:effectLst>
                <a:outerShdw blurRad="38100" dist="38100" dir="2700000" algn="tl">
                  <a:srgbClr val="000000">
                    <a:alpha val="43137"/>
                  </a:srgbClr>
                </a:outerShdw>
              </a:effectLst>
              <a:latin typeface="Bradley Hand ITC" pitchFamily="66" charset="0"/>
            </a:endParaRPr>
          </a:p>
        </p:txBody>
      </p:sp>
    </p:spTree>
    <p:extLst>
      <p:ext uri="{BB962C8B-B14F-4D97-AF65-F5344CB8AC3E}">
        <p14:creationId xmlns:p14="http://schemas.microsoft.com/office/powerpoint/2010/main" val="19829317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rwoosley\AppData\Local\Microsoft\Windows\Temporary Internet Files\Content.IE5\S44RYT0I\MC90031181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9008" y="4267200"/>
            <a:ext cx="2555472" cy="2590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152400"/>
            <a:ext cx="8915400" cy="6705600"/>
          </a:xfrm>
        </p:spPr>
        <p:txBody>
          <a:bodyPr>
            <a:normAutofit/>
          </a:bodyPr>
          <a:lstStyle/>
          <a:p>
            <a:pPr marL="0" indent="0">
              <a:buNone/>
            </a:pPr>
            <a:r>
              <a:rPr lang="en-US" sz="4800" b="1" dirty="0">
                <a:solidFill>
                  <a:srgbClr val="7030A0"/>
                </a:solidFill>
              </a:rPr>
              <a:t>H</a:t>
            </a:r>
            <a:r>
              <a:rPr lang="en-US" sz="4800" b="1" dirty="0" smtClean="0">
                <a:solidFill>
                  <a:srgbClr val="7030A0"/>
                </a:solidFill>
              </a:rPr>
              <a:t>ow will you share the framework so there is</a:t>
            </a:r>
          </a:p>
          <a:p>
            <a:pPr marL="0" indent="0">
              <a:buNone/>
            </a:pPr>
            <a:endParaRPr lang="en-US" sz="1400" b="1" dirty="0" smtClean="0">
              <a:solidFill>
                <a:srgbClr val="7030A0"/>
              </a:solidFill>
            </a:endParaRPr>
          </a:p>
          <a:p>
            <a:r>
              <a:rPr lang="en-US" sz="4400" b="1" dirty="0" smtClean="0">
                <a:solidFill>
                  <a:srgbClr val="7030A0"/>
                </a:solidFill>
              </a:rPr>
              <a:t>a </a:t>
            </a:r>
            <a:r>
              <a:rPr lang="en-US" sz="4400" b="1" dirty="0">
                <a:solidFill>
                  <a:srgbClr val="7030A0"/>
                </a:solidFill>
              </a:rPr>
              <a:t>better understanding of </a:t>
            </a:r>
            <a:r>
              <a:rPr lang="en-US" sz="4400" b="1" dirty="0" smtClean="0">
                <a:solidFill>
                  <a:srgbClr val="7030A0"/>
                </a:solidFill>
              </a:rPr>
              <a:t>effective teaching?</a:t>
            </a:r>
            <a:endParaRPr lang="en-US" sz="1400" b="1" dirty="0" smtClean="0">
              <a:solidFill>
                <a:srgbClr val="7030A0"/>
              </a:solidFill>
            </a:endParaRPr>
          </a:p>
          <a:p>
            <a:pPr marL="0" indent="0">
              <a:buNone/>
            </a:pPr>
            <a:endParaRPr lang="en-US" sz="1200" b="1" dirty="0" smtClean="0">
              <a:solidFill>
                <a:srgbClr val="7030A0"/>
              </a:solidFill>
            </a:endParaRPr>
          </a:p>
          <a:p>
            <a:r>
              <a:rPr lang="en-US" sz="4400" b="1" dirty="0" smtClean="0">
                <a:solidFill>
                  <a:srgbClr val="7030A0"/>
                </a:solidFill>
              </a:rPr>
              <a:t>effective support for  teachers?</a:t>
            </a:r>
            <a:endParaRPr lang="en-US" sz="4400" b="1" dirty="0">
              <a:solidFill>
                <a:srgbClr val="7030A0"/>
              </a:solidFill>
            </a:endParaRPr>
          </a:p>
        </p:txBody>
      </p:sp>
    </p:spTree>
    <p:extLst>
      <p:ext uri="{BB962C8B-B14F-4D97-AF65-F5344CB8AC3E}">
        <p14:creationId xmlns:p14="http://schemas.microsoft.com/office/powerpoint/2010/main" val="12415946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12" y="176420"/>
            <a:ext cx="9135268" cy="1143000"/>
          </a:xfrm>
        </p:spPr>
        <p:txBody>
          <a:bodyPr>
            <a:normAutofit/>
          </a:bodyPr>
          <a:lstStyle/>
          <a:p>
            <a:pPr algn="ctr"/>
            <a:r>
              <a:rPr lang="en-US" sz="6000" b="1" i="1" dirty="0" smtClean="0">
                <a:solidFill>
                  <a:schemeClr val="tx2"/>
                </a:solidFill>
              </a:rPr>
              <a:t>Before Next Time</a:t>
            </a:r>
            <a:endParaRPr lang="en-US" sz="6000" b="1" i="1" dirty="0">
              <a:solidFill>
                <a:schemeClr val="tx2"/>
              </a:solidFill>
            </a:endParaRPr>
          </a:p>
        </p:txBody>
      </p:sp>
      <p:sp>
        <p:nvSpPr>
          <p:cNvPr id="3" name="Content Placeholder 2"/>
          <p:cNvSpPr>
            <a:spLocks noGrp="1"/>
          </p:cNvSpPr>
          <p:nvPr>
            <p:ph idx="1"/>
          </p:nvPr>
        </p:nvSpPr>
        <p:spPr>
          <a:xfrm>
            <a:off x="0" y="1447800"/>
            <a:ext cx="6172200" cy="2525698"/>
          </a:xfrm>
        </p:spPr>
        <p:txBody>
          <a:bodyPr>
            <a:normAutofit fontScale="92500" lnSpcReduction="10000"/>
          </a:bodyPr>
          <a:lstStyle/>
          <a:p>
            <a:r>
              <a:rPr lang="en-US" sz="4400" b="1" dirty="0" smtClean="0"/>
              <a:t>Visit a LDC and/or MDC classroom</a:t>
            </a:r>
            <a:r>
              <a:rPr lang="en-US" sz="4400" b="1" dirty="0"/>
              <a:t> </a:t>
            </a:r>
            <a:r>
              <a:rPr lang="en-US" sz="4400" b="1" dirty="0" smtClean="0"/>
              <a:t>to enhance your list of look-</a:t>
            </a:r>
            <a:r>
              <a:rPr lang="en-US" sz="4400" b="1" dirty="0" err="1" smtClean="0"/>
              <a:t>fors</a:t>
            </a:r>
            <a:r>
              <a:rPr lang="en-US" sz="4400" b="1" dirty="0" smtClean="0"/>
              <a:t> and connections to the TPGES.</a:t>
            </a:r>
          </a:p>
          <a:p>
            <a:endParaRPr lang="en-US" sz="4400" b="1" dirty="0" smtClean="0"/>
          </a:p>
        </p:txBody>
      </p:sp>
      <p:pic>
        <p:nvPicPr>
          <p:cNvPr id="4" name="Picture 2" descr="http://www.google.com/url?source=imglanding&amp;ct=img&amp;q=http://charlottein2012.org/wp-content/uploads/2011/02/Visit.jpg&amp;sa=X&amp;ei=qvSZUO_YOJSs8ASqw4HYAw&amp;ved=0CAsQ8wc&amp;usg=AFQjCNHFCm68Gle8SFRf_6LkzyaEmwbT1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304180"/>
            <a:ext cx="2971799" cy="243279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0" y="3810000"/>
            <a:ext cx="9174480" cy="2895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400" b="1" dirty="0" smtClean="0"/>
              <a:t>Check out the student growth module on KDE’s website</a:t>
            </a:r>
          </a:p>
          <a:p>
            <a:r>
              <a:rPr lang="en-US" sz="4400" b="1" dirty="0" smtClean="0">
                <a:solidFill>
                  <a:srgbClr val="C00000"/>
                </a:solidFill>
              </a:rPr>
              <a:t>Field test participants </a:t>
            </a:r>
            <a:r>
              <a:rPr lang="en-US" sz="4400" b="1" dirty="0" smtClean="0"/>
              <a:t>– bring samples of student growth documents.</a:t>
            </a:r>
          </a:p>
          <a:p>
            <a:endParaRPr lang="en-US" sz="4400" b="1" dirty="0" smtClean="0"/>
          </a:p>
        </p:txBody>
      </p:sp>
    </p:spTree>
    <p:extLst>
      <p:ext uri="{BB962C8B-B14F-4D97-AF65-F5344CB8AC3E}">
        <p14:creationId xmlns:p14="http://schemas.microsoft.com/office/powerpoint/2010/main" val="1412323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6248400" cy="1143000"/>
          </a:xfrm>
        </p:spPr>
        <p:txBody>
          <a:bodyPr>
            <a:normAutofit/>
          </a:bodyPr>
          <a:lstStyle/>
          <a:p>
            <a:pPr algn="ctr"/>
            <a:r>
              <a:rPr lang="en-US" sz="6000" b="1" i="1" dirty="0" smtClean="0">
                <a:solidFill>
                  <a:schemeClr val="tx2"/>
                </a:solidFill>
              </a:rPr>
              <a:t>Make a visit</a:t>
            </a:r>
            <a:endParaRPr lang="en-US" sz="6000" b="1" i="1" dirty="0">
              <a:solidFill>
                <a:schemeClr val="tx2"/>
              </a:solidFill>
            </a:endParaRPr>
          </a:p>
        </p:txBody>
      </p:sp>
      <p:sp>
        <p:nvSpPr>
          <p:cNvPr id="3" name="Content Placeholder 2"/>
          <p:cNvSpPr>
            <a:spLocks noGrp="1"/>
          </p:cNvSpPr>
          <p:nvPr>
            <p:ph idx="1"/>
          </p:nvPr>
        </p:nvSpPr>
        <p:spPr>
          <a:xfrm>
            <a:off x="457200" y="3352800"/>
            <a:ext cx="8305800" cy="3200400"/>
          </a:xfrm>
        </p:spPr>
        <p:txBody>
          <a:bodyPr>
            <a:normAutofit/>
          </a:bodyPr>
          <a:lstStyle/>
          <a:p>
            <a:r>
              <a:rPr lang="en-US" sz="4400" b="1" dirty="0" smtClean="0"/>
              <a:t>Visit a LDC and/or MDC classroom</a:t>
            </a:r>
            <a:r>
              <a:rPr lang="en-US" sz="4400" b="1" dirty="0"/>
              <a:t> </a:t>
            </a:r>
            <a:r>
              <a:rPr lang="en-US" sz="4400" b="1" dirty="0" smtClean="0"/>
              <a:t>to enhance your list of look-</a:t>
            </a:r>
            <a:r>
              <a:rPr lang="en-US" sz="4400" b="1" dirty="0" err="1" smtClean="0"/>
              <a:t>fors</a:t>
            </a:r>
            <a:r>
              <a:rPr lang="en-US" sz="4400" b="1" dirty="0" smtClean="0"/>
              <a:t> and connections to the TPGES.</a:t>
            </a:r>
          </a:p>
          <a:p>
            <a:pPr marL="0" indent="0">
              <a:buNone/>
            </a:pPr>
            <a:endParaRPr lang="en-US" sz="4400" b="1" dirty="0" smtClean="0"/>
          </a:p>
        </p:txBody>
      </p:sp>
      <p:pic>
        <p:nvPicPr>
          <p:cNvPr id="13314" name="Picture 2" descr="http://www.google.com/url?source=imglanding&amp;ct=img&amp;q=http://charlottein2012.org/wp-content/uploads/2011/02/Visit.jpg&amp;sa=X&amp;ei=qvSZUO_YOJSs8ASqw4HYAw&amp;ved=0CAsQ8wc&amp;usg=AFQjCNHFCm68Gle8SFRf_6LkzyaEmwbT1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81000"/>
            <a:ext cx="3260725" cy="2669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729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35268" cy="1143000"/>
          </a:xfrm>
        </p:spPr>
        <p:txBody>
          <a:bodyPr>
            <a:normAutofit/>
          </a:bodyPr>
          <a:lstStyle/>
          <a:p>
            <a:pPr algn="ctr"/>
            <a:r>
              <a:rPr lang="en-US" sz="4800" dirty="0" smtClean="0"/>
              <a:t>Where To Learn </a:t>
            </a:r>
            <a:r>
              <a:rPr lang="en-US" sz="4800" dirty="0"/>
              <a:t>M</a:t>
            </a:r>
            <a:r>
              <a:rPr lang="en-US" sz="4800" dirty="0" smtClean="0"/>
              <a:t>ore</a:t>
            </a:r>
            <a:endParaRPr lang="en-US" sz="4800" dirty="0"/>
          </a:p>
        </p:txBody>
      </p:sp>
      <p:sp>
        <p:nvSpPr>
          <p:cNvPr id="3" name="Content Placeholder 2"/>
          <p:cNvSpPr>
            <a:spLocks noGrp="1"/>
          </p:cNvSpPr>
          <p:nvPr>
            <p:ph idx="1"/>
          </p:nvPr>
        </p:nvSpPr>
        <p:spPr>
          <a:xfrm>
            <a:off x="228600" y="1598188"/>
            <a:ext cx="8534400" cy="4754563"/>
          </a:xfrm>
        </p:spPr>
        <p:txBody>
          <a:bodyPr>
            <a:normAutofit/>
          </a:bodyPr>
          <a:lstStyle/>
          <a:p>
            <a:pPr marL="571500" indent="-571500">
              <a:buFont typeface="Arial" pitchFamily="34" charset="0"/>
              <a:buChar char="•"/>
            </a:pPr>
            <a:r>
              <a:rPr lang="en-US" sz="4400" b="1" dirty="0" smtClean="0"/>
              <a:t>Go to KDE Website.</a:t>
            </a:r>
          </a:p>
          <a:p>
            <a:pPr marL="571500" indent="-571500"/>
            <a:r>
              <a:rPr lang="en-US" sz="4400" b="1" dirty="0" smtClean="0"/>
              <a:t>Enter “</a:t>
            </a:r>
            <a:r>
              <a:rPr lang="en-US" sz="4400" b="1" dirty="0"/>
              <a:t>Effective </a:t>
            </a:r>
            <a:r>
              <a:rPr lang="en-US" sz="4400" b="1" dirty="0" smtClean="0"/>
              <a:t>Teachers” into Search Box.  Click on Effective Teachers			OR</a:t>
            </a:r>
          </a:p>
          <a:p>
            <a:pPr marL="571500" indent="-571500"/>
            <a:r>
              <a:rPr lang="en-US" sz="4400" b="1" dirty="0"/>
              <a:t>http://</a:t>
            </a:r>
            <a:r>
              <a:rPr lang="en-US" sz="4400" b="1" dirty="0" smtClean="0"/>
              <a:t>tinyurl.com/bmj47sz</a:t>
            </a:r>
          </a:p>
          <a:p>
            <a:pPr marL="571500" indent="-571500"/>
            <a:r>
              <a:rPr lang="en-US" sz="4400" b="1" dirty="0"/>
              <a:t>http://</a:t>
            </a:r>
            <a:r>
              <a:rPr lang="en-US" sz="4400" b="1" dirty="0" smtClean="0"/>
              <a:t>tinyurl.com/ckxqdmg</a:t>
            </a:r>
          </a:p>
          <a:p>
            <a:pPr marL="571500" indent="-571500"/>
            <a:endParaRPr lang="en-US" sz="4400" b="1" dirty="0"/>
          </a:p>
        </p:txBody>
      </p:sp>
      <p:pic>
        <p:nvPicPr>
          <p:cNvPr id="10" name="Picture 12" descr="C:\Documents and Settings\rblessin\Desktop\Graphics\New KDE logo cop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4876801"/>
            <a:ext cx="1305910" cy="147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103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0000"/>
                </a:solidFill>
              </a:rPr>
              <a:t>Video Removed to reduce file size</a:t>
            </a:r>
            <a:endParaRPr lang="en-US" i="1" dirty="0">
              <a:solidFill>
                <a:srgbClr val="FF0000"/>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8485102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38100"/>
            <a:ext cx="9105900" cy="2171700"/>
          </a:xfrm>
        </p:spPr>
        <p:txBody>
          <a:bodyPr>
            <a:normAutofit/>
          </a:bodyPr>
          <a:lstStyle/>
          <a:p>
            <a:pPr algn="ctr"/>
            <a:r>
              <a:rPr lang="en-US" sz="5400" dirty="0" smtClean="0"/>
              <a:t>You can capture this QR code</a:t>
            </a:r>
            <a:endParaRPr lang="en-US" sz="5400" dirty="0"/>
          </a:p>
        </p:txBody>
      </p:sp>
      <p:sp>
        <p:nvSpPr>
          <p:cNvPr id="3" name="Content Placeholder 2"/>
          <p:cNvSpPr>
            <a:spLocks noGrp="1"/>
          </p:cNvSpPr>
          <p:nvPr>
            <p:ph idx="1"/>
          </p:nvPr>
        </p:nvSpPr>
        <p:spPr>
          <a:xfrm>
            <a:off x="1066800" y="3937000"/>
            <a:ext cx="7848600" cy="1117600"/>
          </a:xfrm>
        </p:spPr>
        <p:txBody>
          <a:bodyPr>
            <a:normAutofit/>
          </a:bodyPr>
          <a:lstStyle/>
          <a:p>
            <a:pPr algn="ctr"/>
            <a:endParaRPr lang="en-US" sz="3600" dirty="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431" t="16016" r="62358" b="17774"/>
          <a:stretch/>
        </p:blipFill>
        <p:spPr bwMode="auto">
          <a:xfrm>
            <a:off x="1906009" y="1752600"/>
            <a:ext cx="525982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916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533400"/>
            <a:ext cx="9067800" cy="1828800"/>
          </a:xfrm>
        </p:spPr>
        <p:txBody>
          <a:bodyPr>
            <a:noAutofit/>
          </a:bodyPr>
          <a:lstStyle/>
          <a:p>
            <a:pPr algn="ctr"/>
            <a:r>
              <a:rPr lang="en-US" sz="6000" dirty="0" smtClean="0"/>
              <a:t>Email resource -</a:t>
            </a:r>
            <a:br>
              <a:rPr lang="en-US" sz="6000" dirty="0" smtClean="0"/>
            </a:br>
            <a:r>
              <a:rPr lang="en-US" sz="6000" dirty="0" smtClean="0"/>
              <a:t>If you have questions about </a:t>
            </a:r>
            <a:br>
              <a:rPr lang="en-US" sz="6000" dirty="0" smtClean="0"/>
            </a:br>
            <a:r>
              <a:rPr lang="en-US" sz="6000" dirty="0" smtClean="0"/>
              <a:t>the field test</a:t>
            </a:r>
            <a:endParaRPr lang="en-US" sz="6000" dirty="0"/>
          </a:p>
        </p:txBody>
      </p:sp>
      <p:sp>
        <p:nvSpPr>
          <p:cNvPr id="3" name="Content Placeholder 2"/>
          <p:cNvSpPr>
            <a:spLocks noGrp="1"/>
          </p:cNvSpPr>
          <p:nvPr>
            <p:ph idx="1"/>
          </p:nvPr>
        </p:nvSpPr>
        <p:spPr>
          <a:xfrm>
            <a:off x="0" y="3048000"/>
            <a:ext cx="9144000" cy="2438400"/>
          </a:xfrm>
        </p:spPr>
        <p:txBody>
          <a:bodyPr>
            <a:normAutofit lnSpcReduction="10000"/>
          </a:bodyPr>
          <a:lstStyle/>
          <a:p>
            <a:pPr marL="0" indent="0" algn="ctr">
              <a:buNone/>
            </a:pPr>
            <a:r>
              <a:rPr lang="en-US" sz="4700" dirty="0" smtClean="0"/>
              <a:t>Cathy.White@education.ky.gov</a:t>
            </a:r>
          </a:p>
          <a:p>
            <a:pPr marL="0" indent="0" algn="ctr">
              <a:buNone/>
            </a:pPr>
            <a:r>
              <a:rPr lang="en-US" sz="4700" dirty="0" smtClean="0"/>
              <a:t>or</a:t>
            </a:r>
          </a:p>
          <a:p>
            <a:pPr marL="0" indent="0" algn="ctr">
              <a:buNone/>
            </a:pPr>
            <a:r>
              <a:rPr lang="en-US" sz="4700" dirty="0" smtClean="0"/>
              <a:t>Mike.York@education.ky.gov</a:t>
            </a:r>
          </a:p>
          <a:p>
            <a:pPr marL="0" indent="0" algn="ctr">
              <a:buNone/>
            </a:pPr>
            <a:endParaRPr lang="en-US" sz="3600" u="sng" dirty="0" smtClean="0"/>
          </a:p>
          <a:p>
            <a:pPr algn="ctr"/>
            <a:endParaRPr lang="en-US" sz="3600" dirty="0"/>
          </a:p>
        </p:txBody>
      </p:sp>
    </p:spTree>
    <p:extLst>
      <p:ext uri="{BB962C8B-B14F-4D97-AF65-F5344CB8AC3E}">
        <p14:creationId xmlns:p14="http://schemas.microsoft.com/office/powerpoint/2010/main" val="82291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3.amazonaws.com/readers/2010/04/29/stephencoveyquotes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6037" y="695652"/>
            <a:ext cx="4533900" cy="27707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brettdaniel.com/pictures/oldweblog/cartoons/goos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5146" y="3950388"/>
            <a:ext cx="2838987" cy="272710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267200" y="3810000"/>
            <a:ext cx="3838575" cy="1706563"/>
          </a:xfrm>
          <a:solidFill>
            <a:schemeClr val="bg1"/>
          </a:solidFill>
          <a:ln>
            <a:solidFill>
              <a:srgbClr val="0070C0"/>
            </a:solidFill>
          </a:ln>
        </p:spPr>
        <p:txBody>
          <a:bodyPr>
            <a:normAutofit fontScale="70000" lnSpcReduction="20000"/>
          </a:bodyPr>
          <a:lstStyle/>
          <a:p>
            <a:pPr marL="0" indent="0" algn="ctr">
              <a:buNone/>
            </a:pPr>
            <a:r>
              <a:rPr lang="en-US" sz="6000" b="1" dirty="0" smtClean="0">
                <a:effectLst>
                  <a:outerShdw blurRad="38100" dist="38100" dir="2700000" algn="tl">
                    <a:srgbClr val="000000">
                      <a:alpha val="43137"/>
                    </a:srgbClr>
                  </a:outerShdw>
                </a:effectLst>
              </a:rPr>
              <a:t>The Goose and the Golden Egg</a:t>
            </a:r>
          </a:p>
        </p:txBody>
      </p:sp>
      <p:pic>
        <p:nvPicPr>
          <p:cNvPr id="2050" name="Picture 2" descr="http://img2.imagesbn.com/images/35510000/3551218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228600"/>
            <a:ext cx="1733550" cy="2667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710649" y="5121387"/>
            <a:ext cx="3838575" cy="1203214"/>
          </a:xfrm>
          <a:prstGeom prst="rect">
            <a:avLst/>
          </a:prstGeom>
          <a:solidFill>
            <a:schemeClr val="bg1"/>
          </a:solidFill>
          <a:ln>
            <a:solidFill>
              <a:srgbClr val="0070C0"/>
            </a:solidFill>
          </a:ln>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6000" b="1" dirty="0" smtClean="0">
                <a:effectLst>
                  <a:outerShdw blurRad="38100" dist="38100" dir="2700000" algn="tl">
                    <a:srgbClr val="000000">
                      <a:alpha val="43137"/>
                    </a:srgbClr>
                  </a:outerShdw>
                </a:effectLst>
              </a:rPr>
              <a:t>The Paradigm of Effectiveness</a:t>
            </a:r>
          </a:p>
        </p:txBody>
      </p:sp>
    </p:spTree>
    <p:extLst>
      <p:ext uri="{BB962C8B-B14F-4D97-AF65-F5344CB8AC3E}">
        <p14:creationId xmlns:p14="http://schemas.microsoft.com/office/powerpoint/2010/main" val="3900386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rPr>
              <a:t>Slide removed reduce file size</a:t>
            </a:r>
            <a:endParaRPr lang="en-US" b="1" i="1" dirty="0">
              <a:solidFill>
                <a:srgbClr val="FF0000"/>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41261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659" y="228600"/>
            <a:ext cx="8382000" cy="914400"/>
          </a:xfrm>
          <a:solidFill>
            <a:schemeClr val="bg1"/>
          </a:solidFill>
          <a:ln>
            <a:solidFill>
              <a:srgbClr val="0070C0"/>
            </a:solidFill>
          </a:ln>
        </p:spPr>
        <p:txBody>
          <a:bodyPr>
            <a:normAutofit/>
          </a:bodyPr>
          <a:lstStyle/>
          <a:p>
            <a:pPr marL="0" indent="0" algn="ctr">
              <a:buNone/>
            </a:pPr>
            <a:r>
              <a:rPr lang="en-US" sz="4400" b="1" dirty="0" smtClean="0">
                <a:effectLst>
                  <a:outerShdw blurRad="38100" dist="38100" dir="2700000" algn="tl">
                    <a:srgbClr val="000000">
                      <a:alpha val="43137"/>
                    </a:srgbClr>
                  </a:outerShdw>
                </a:effectLst>
              </a:rPr>
              <a:t>Covey’s Paradigm of Effectiveness</a:t>
            </a:r>
          </a:p>
        </p:txBody>
      </p:sp>
      <p:pic>
        <p:nvPicPr>
          <p:cNvPr id="4098" name="Picture 2" descr="http://thechaironthelake.com/files/2010/07/golden-egg.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362200"/>
            <a:ext cx="194412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ries.typepad.com/ries_blog/images/2007/09/22/goldengoos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362200"/>
            <a:ext cx="2124807" cy="2209800"/>
          </a:xfrm>
          <a:prstGeom prst="rect">
            <a:avLst/>
          </a:prstGeom>
          <a:noFill/>
          <a:extLst>
            <a:ext uri="{909E8E84-426E-40DD-AFC4-6F175D3DCCD1}">
              <a14:hiddenFill xmlns:a14="http://schemas.microsoft.com/office/drawing/2010/main">
                <a:solidFill>
                  <a:srgbClr val="FFFFFF"/>
                </a:solidFill>
              </a14:hiddenFill>
            </a:ext>
          </a:extLst>
        </p:spPr>
      </p:pic>
      <p:sp>
        <p:nvSpPr>
          <p:cNvPr id="5" name="Minus 4"/>
          <p:cNvSpPr/>
          <p:nvPr/>
        </p:nvSpPr>
        <p:spPr>
          <a:xfrm>
            <a:off x="390659" y="4267200"/>
            <a:ext cx="8763000" cy="1066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4109408" y="4953000"/>
            <a:ext cx="1304038" cy="1295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2133600" y="1315792"/>
            <a:ext cx="4876774" cy="914400"/>
          </a:xfrm>
          <a:prstGeom prst="rect">
            <a:avLst/>
          </a:prstGeom>
          <a:solidFill>
            <a:schemeClr val="bg1"/>
          </a:solidFill>
          <a:ln>
            <a:solidFill>
              <a:srgbClr val="0070C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b="1" dirty="0" smtClean="0">
                <a:solidFill>
                  <a:schemeClr val="tx2"/>
                </a:solidFill>
                <a:effectLst>
                  <a:outerShdw blurRad="38100" dist="38100" dir="2700000" algn="tl">
                    <a:srgbClr val="000000">
                      <a:alpha val="43137"/>
                    </a:srgbClr>
                  </a:outerShdw>
                </a:effectLst>
              </a:rPr>
              <a:t>P/PC Balance</a:t>
            </a:r>
          </a:p>
        </p:txBody>
      </p:sp>
      <p:sp>
        <p:nvSpPr>
          <p:cNvPr id="12" name="Content Placeholder 2"/>
          <p:cNvSpPr txBox="1">
            <a:spLocks/>
          </p:cNvSpPr>
          <p:nvPr/>
        </p:nvSpPr>
        <p:spPr>
          <a:xfrm>
            <a:off x="5867400" y="5047982"/>
            <a:ext cx="2967390" cy="1104900"/>
          </a:xfrm>
          <a:prstGeom prst="rect">
            <a:avLst/>
          </a:prstGeom>
          <a:solidFill>
            <a:schemeClr val="bg1"/>
          </a:solidFill>
          <a:ln>
            <a:solidFill>
              <a:srgbClr val="0070C0"/>
            </a:solidFill>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b="1" dirty="0" smtClean="0">
                <a:solidFill>
                  <a:schemeClr val="tx2"/>
                </a:solidFill>
                <a:effectLst>
                  <a:outerShdw blurRad="38100" dist="38100" dir="2700000" algn="tl">
                    <a:srgbClr val="000000">
                      <a:alpha val="43137"/>
                    </a:srgbClr>
                  </a:outerShdw>
                </a:effectLst>
              </a:rPr>
              <a:t>Production </a:t>
            </a:r>
          </a:p>
          <a:p>
            <a:pPr marL="0" indent="0" algn="ctr">
              <a:buFont typeface="Arial" pitchFamily="34" charset="0"/>
              <a:buNone/>
            </a:pPr>
            <a:r>
              <a:rPr lang="en-US" sz="4400" b="1" dirty="0" smtClean="0">
                <a:solidFill>
                  <a:schemeClr val="tx2"/>
                </a:solidFill>
                <a:effectLst>
                  <a:outerShdw blurRad="38100" dist="38100" dir="2700000" algn="tl">
                    <a:srgbClr val="000000">
                      <a:alpha val="43137"/>
                    </a:srgbClr>
                  </a:outerShdw>
                </a:effectLst>
              </a:rPr>
              <a:t>Capability</a:t>
            </a:r>
          </a:p>
        </p:txBody>
      </p:sp>
      <p:sp>
        <p:nvSpPr>
          <p:cNvPr id="13" name="Content Placeholder 2"/>
          <p:cNvSpPr txBox="1">
            <a:spLocks/>
          </p:cNvSpPr>
          <p:nvPr/>
        </p:nvSpPr>
        <p:spPr>
          <a:xfrm>
            <a:off x="645821" y="5048250"/>
            <a:ext cx="2975557" cy="914400"/>
          </a:xfrm>
          <a:prstGeom prst="rect">
            <a:avLst/>
          </a:prstGeom>
          <a:solidFill>
            <a:schemeClr val="bg1"/>
          </a:solidFill>
          <a:ln>
            <a:solidFill>
              <a:srgbClr val="0070C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b="1" dirty="0" smtClean="0">
                <a:solidFill>
                  <a:schemeClr val="tx2"/>
                </a:solidFill>
                <a:effectLst>
                  <a:outerShdw blurRad="38100" dist="38100" dir="2700000" algn="tl">
                    <a:srgbClr val="000000">
                      <a:alpha val="43137"/>
                    </a:srgbClr>
                  </a:outerShdw>
                </a:effectLst>
              </a:rPr>
              <a:t>Production</a:t>
            </a:r>
          </a:p>
        </p:txBody>
      </p:sp>
    </p:spTree>
    <p:extLst>
      <p:ext uri="{BB962C8B-B14F-4D97-AF65-F5344CB8AC3E}">
        <p14:creationId xmlns:p14="http://schemas.microsoft.com/office/powerpoint/2010/main" val="3645462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659" y="228600"/>
            <a:ext cx="8382000" cy="914400"/>
          </a:xfrm>
          <a:solidFill>
            <a:schemeClr val="bg1"/>
          </a:solidFill>
          <a:ln>
            <a:solidFill>
              <a:srgbClr val="0070C0"/>
            </a:solidFill>
          </a:ln>
        </p:spPr>
        <p:txBody>
          <a:bodyPr>
            <a:normAutofit/>
          </a:bodyPr>
          <a:lstStyle/>
          <a:p>
            <a:pPr marL="0" indent="0" algn="ctr">
              <a:buNone/>
            </a:pPr>
            <a:r>
              <a:rPr lang="en-US" sz="4400" b="1" dirty="0" smtClean="0">
                <a:effectLst>
                  <a:outerShdw blurRad="38100" dist="38100" dir="2700000" algn="tl">
                    <a:srgbClr val="000000">
                      <a:alpha val="43137"/>
                    </a:srgbClr>
                  </a:outerShdw>
                </a:effectLst>
              </a:rPr>
              <a:t>Covey’s Paradigm of Effectiveness</a:t>
            </a:r>
          </a:p>
        </p:txBody>
      </p:sp>
      <p:sp>
        <p:nvSpPr>
          <p:cNvPr id="5" name="Minus 4"/>
          <p:cNvSpPr/>
          <p:nvPr/>
        </p:nvSpPr>
        <p:spPr>
          <a:xfrm>
            <a:off x="390659" y="4267200"/>
            <a:ext cx="8763000" cy="1066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4109408" y="4953000"/>
            <a:ext cx="1304038" cy="1295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2133600" y="1315792"/>
            <a:ext cx="4876774" cy="914400"/>
          </a:xfrm>
          <a:prstGeom prst="rect">
            <a:avLst/>
          </a:prstGeom>
          <a:solidFill>
            <a:schemeClr val="bg1"/>
          </a:solidFill>
          <a:ln>
            <a:solidFill>
              <a:srgbClr val="0070C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b="1" dirty="0" smtClean="0">
                <a:solidFill>
                  <a:schemeClr val="tx2"/>
                </a:solidFill>
                <a:effectLst>
                  <a:outerShdw blurRad="38100" dist="38100" dir="2700000" algn="tl">
                    <a:srgbClr val="000000">
                      <a:alpha val="43137"/>
                    </a:srgbClr>
                  </a:outerShdw>
                </a:effectLst>
              </a:rPr>
              <a:t>P/PC Balance</a:t>
            </a:r>
          </a:p>
        </p:txBody>
      </p:sp>
      <p:sp>
        <p:nvSpPr>
          <p:cNvPr id="12" name="Content Placeholder 2"/>
          <p:cNvSpPr txBox="1">
            <a:spLocks/>
          </p:cNvSpPr>
          <p:nvPr/>
        </p:nvSpPr>
        <p:spPr>
          <a:xfrm>
            <a:off x="5867400" y="5047982"/>
            <a:ext cx="2967390" cy="1104900"/>
          </a:xfrm>
          <a:prstGeom prst="rect">
            <a:avLst/>
          </a:prstGeom>
          <a:solidFill>
            <a:schemeClr val="bg1"/>
          </a:solidFill>
          <a:ln>
            <a:solidFill>
              <a:srgbClr val="0070C0"/>
            </a:solidFill>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b="1" dirty="0" smtClean="0">
                <a:solidFill>
                  <a:schemeClr val="tx2"/>
                </a:solidFill>
                <a:effectLst>
                  <a:outerShdw blurRad="38100" dist="38100" dir="2700000" algn="tl">
                    <a:srgbClr val="000000">
                      <a:alpha val="43137"/>
                    </a:srgbClr>
                  </a:outerShdw>
                </a:effectLst>
              </a:rPr>
              <a:t>Production </a:t>
            </a:r>
          </a:p>
          <a:p>
            <a:pPr marL="0" indent="0" algn="ctr">
              <a:buFont typeface="Arial" pitchFamily="34" charset="0"/>
              <a:buNone/>
            </a:pPr>
            <a:r>
              <a:rPr lang="en-US" sz="4400" b="1" dirty="0" smtClean="0">
                <a:solidFill>
                  <a:schemeClr val="tx2"/>
                </a:solidFill>
                <a:effectLst>
                  <a:outerShdw blurRad="38100" dist="38100" dir="2700000" algn="tl">
                    <a:srgbClr val="000000">
                      <a:alpha val="43137"/>
                    </a:srgbClr>
                  </a:outerShdw>
                </a:effectLst>
              </a:rPr>
              <a:t>Capability</a:t>
            </a:r>
          </a:p>
        </p:txBody>
      </p:sp>
      <p:sp>
        <p:nvSpPr>
          <p:cNvPr id="13" name="Content Placeholder 2"/>
          <p:cNvSpPr txBox="1">
            <a:spLocks/>
          </p:cNvSpPr>
          <p:nvPr/>
        </p:nvSpPr>
        <p:spPr>
          <a:xfrm>
            <a:off x="645821" y="5048250"/>
            <a:ext cx="2975557" cy="914400"/>
          </a:xfrm>
          <a:prstGeom prst="rect">
            <a:avLst/>
          </a:prstGeom>
          <a:solidFill>
            <a:schemeClr val="bg1"/>
          </a:solidFill>
          <a:ln>
            <a:solidFill>
              <a:srgbClr val="0070C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b="1" dirty="0" smtClean="0">
                <a:solidFill>
                  <a:schemeClr val="tx2"/>
                </a:solidFill>
                <a:effectLst>
                  <a:outerShdw blurRad="38100" dist="38100" dir="2700000" algn="tl">
                    <a:srgbClr val="000000">
                      <a:alpha val="43137"/>
                    </a:srgbClr>
                  </a:outerShdw>
                </a:effectLst>
              </a:rPr>
              <a:t>Production</a:t>
            </a:r>
          </a:p>
        </p:txBody>
      </p:sp>
      <p:pic>
        <p:nvPicPr>
          <p:cNvPr id="5122" name="Picture 2" descr="http://img.wikinut.com/img/k5jwl27hfm5z8tr1/jpeg/724x5000/A-Classroom-Of-enthusiastic-student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232" y="2417003"/>
            <a:ext cx="3236520" cy="2157680"/>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p:cNvSpPr txBox="1">
            <a:spLocks/>
          </p:cNvSpPr>
          <p:nvPr/>
        </p:nvSpPr>
        <p:spPr>
          <a:xfrm rot="20516306">
            <a:off x="5643539" y="5175913"/>
            <a:ext cx="3306114" cy="1099752"/>
          </a:xfrm>
          <a:prstGeom prst="rect">
            <a:avLst/>
          </a:prstGeom>
          <a:solidFill>
            <a:schemeClr val="bg1"/>
          </a:solidFill>
          <a:ln>
            <a:solidFill>
              <a:srgbClr val="0070C0"/>
            </a:solidFill>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b="1" dirty="0" smtClean="0">
                <a:effectLst>
                  <a:outerShdw blurRad="38100" dist="38100" dir="2700000" algn="tl">
                    <a:srgbClr val="000000">
                      <a:alpha val="43137"/>
                    </a:srgbClr>
                  </a:outerShdw>
                </a:effectLst>
              </a:rPr>
              <a:t>Teacher </a:t>
            </a:r>
          </a:p>
          <a:p>
            <a:pPr marL="0" indent="0" algn="ctr">
              <a:buFont typeface="Arial" pitchFamily="34" charset="0"/>
              <a:buNone/>
            </a:pPr>
            <a:r>
              <a:rPr lang="en-US" sz="4400" b="1" dirty="0" smtClean="0">
                <a:effectLst>
                  <a:outerShdw blurRad="38100" dist="38100" dir="2700000" algn="tl">
                    <a:srgbClr val="000000">
                      <a:alpha val="43137"/>
                    </a:srgbClr>
                  </a:outerShdw>
                </a:effectLst>
              </a:rPr>
              <a:t>Capacity</a:t>
            </a:r>
          </a:p>
        </p:txBody>
      </p:sp>
      <p:sp>
        <p:nvSpPr>
          <p:cNvPr id="15" name="Content Placeholder 2"/>
          <p:cNvSpPr txBox="1">
            <a:spLocks/>
          </p:cNvSpPr>
          <p:nvPr/>
        </p:nvSpPr>
        <p:spPr>
          <a:xfrm rot="20738386">
            <a:off x="642230" y="5352369"/>
            <a:ext cx="3266941" cy="1072784"/>
          </a:xfrm>
          <a:prstGeom prst="rect">
            <a:avLst/>
          </a:prstGeom>
          <a:solidFill>
            <a:schemeClr val="bg1"/>
          </a:solidFill>
          <a:ln>
            <a:solidFill>
              <a:srgbClr val="0070C0"/>
            </a:solidFill>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b="1" dirty="0" smtClean="0">
                <a:effectLst>
                  <a:outerShdw blurRad="38100" dist="38100" dir="2700000" algn="tl">
                    <a:srgbClr val="000000">
                      <a:alpha val="43137"/>
                    </a:srgbClr>
                  </a:outerShdw>
                </a:effectLst>
              </a:rPr>
              <a:t>Student Success</a:t>
            </a:r>
          </a:p>
        </p:txBody>
      </p:sp>
      <p:sp>
        <p:nvSpPr>
          <p:cNvPr id="16" name="Content Placeholder 2"/>
          <p:cNvSpPr txBox="1">
            <a:spLocks/>
          </p:cNvSpPr>
          <p:nvPr/>
        </p:nvSpPr>
        <p:spPr>
          <a:xfrm rot="20738386">
            <a:off x="303672" y="2211606"/>
            <a:ext cx="1231540" cy="457200"/>
          </a:xfrm>
          <a:prstGeom prst="rect">
            <a:avLst/>
          </a:prstGeom>
          <a:solidFill>
            <a:schemeClr val="bg1"/>
          </a:solidFill>
          <a:ln>
            <a:solidFill>
              <a:srgbClr val="0070C0"/>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smtClean="0">
                <a:effectLst>
                  <a:outerShdw blurRad="38100" dist="38100" dir="2700000" algn="tl">
                    <a:srgbClr val="000000">
                      <a:alpha val="43137"/>
                    </a:srgbClr>
                  </a:outerShdw>
                </a:effectLst>
              </a:rPr>
              <a:t>CCR</a:t>
            </a:r>
          </a:p>
        </p:txBody>
      </p:sp>
      <p:sp>
        <p:nvSpPr>
          <p:cNvPr id="18" name="Content Placeholder 2"/>
          <p:cNvSpPr txBox="1">
            <a:spLocks/>
          </p:cNvSpPr>
          <p:nvPr/>
        </p:nvSpPr>
        <p:spPr>
          <a:xfrm rot="20738386">
            <a:off x="222355" y="3630825"/>
            <a:ext cx="1394967" cy="592934"/>
          </a:xfrm>
          <a:prstGeom prst="rect">
            <a:avLst/>
          </a:prstGeom>
          <a:solidFill>
            <a:schemeClr val="bg1"/>
          </a:solidFill>
          <a:ln>
            <a:solidFill>
              <a:srgbClr val="0070C0"/>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b="1" dirty="0" smtClean="0">
                <a:effectLst>
                  <a:outerShdw blurRad="38100" dist="38100" dir="2700000" algn="tl">
                    <a:srgbClr val="000000">
                      <a:alpha val="43137"/>
                    </a:srgbClr>
                  </a:outerShdw>
                </a:effectLst>
              </a:rPr>
              <a:t>Achievement Results</a:t>
            </a:r>
          </a:p>
        </p:txBody>
      </p:sp>
      <p:sp>
        <p:nvSpPr>
          <p:cNvPr id="19" name="Content Placeholder 2"/>
          <p:cNvSpPr txBox="1">
            <a:spLocks/>
          </p:cNvSpPr>
          <p:nvPr/>
        </p:nvSpPr>
        <p:spPr>
          <a:xfrm rot="20738386">
            <a:off x="2074971" y="2505688"/>
            <a:ext cx="1231540" cy="591089"/>
          </a:xfrm>
          <a:prstGeom prst="rect">
            <a:avLst/>
          </a:prstGeom>
          <a:solidFill>
            <a:schemeClr val="bg1"/>
          </a:solidFill>
          <a:ln>
            <a:solidFill>
              <a:srgbClr val="0070C0"/>
            </a:solidFill>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b="1" dirty="0" smtClean="0">
                <a:effectLst>
                  <a:outerShdw blurRad="38100" dist="38100" dir="2700000" algn="tl">
                    <a:srgbClr val="000000">
                      <a:alpha val="43137"/>
                    </a:srgbClr>
                  </a:outerShdw>
                </a:effectLst>
              </a:rPr>
              <a:t>Graduation </a:t>
            </a:r>
          </a:p>
          <a:p>
            <a:pPr marL="0" indent="0" algn="ctr">
              <a:buFont typeface="Arial" pitchFamily="34" charset="0"/>
              <a:buNone/>
            </a:pPr>
            <a:r>
              <a:rPr lang="en-US" sz="2000" b="1" dirty="0" smtClean="0">
                <a:effectLst>
                  <a:outerShdw blurRad="38100" dist="38100" dir="2700000" algn="tl">
                    <a:srgbClr val="000000">
                      <a:alpha val="43137"/>
                    </a:srgbClr>
                  </a:outerShdw>
                </a:effectLst>
              </a:rPr>
              <a:t>Rates</a:t>
            </a:r>
          </a:p>
        </p:txBody>
      </p:sp>
      <p:sp>
        <p:nvSpPr>
          <p:cNvPr id="20" name="Content Placeholder 2"/>
          <p:cNvSpPr txBox="1">
            <a:spLocks/>
          </p:cNvSpPr>
          <p:nvPr/>
        </p:nvSpPr>
        <p:spPr>
          <a:xfrm rot="20738386">
            <a:off x="3274125" y="3656825"/>
            <a:ext cx="1231540" cy="689960"/>
          </a:xfrm>
          <a:prstGeom prst="rect">
            <a:avLst/>
          </a:prstGeom>
          <a:solidFill>
            <a:schemeClr val="bg1"/>
          </a:solidFill>
          <a:ln>
            <a:solidFill>
              <a:srgbClr val="0070C0"/>
            </a:solidFill>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smtClean="0">
                <a:effectLst>
                  <a:outerShdw blurRad="38100" dist="38100" dir="2700000" algn="tl">
                    <a:srgbClr val="000000">
                      <a:alpha val="43137"/>
                    </a:srgbClr>
                  </a:outerShdw>
                </a:effectLst>
              </a:rPr>
              <a:t>Student Success</a:t>
            </a:r>
          </a:p>
        </p:txBody>
      </p:sp>
      <p:pic>
        <p:nvPicPr>
          <p:cNvPr id="5124" name="Picture 4" descr="http://www.slate.com/content/dam/slate/articles/business/the_dismal_science/2012/01/120105_DS_goodTeacher.jpg.CROP.rectangle3-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3993" y="2633563"/>
            <a:ext cx="3048000" cy="1856705"/>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2"/>
          <p:cNvSpPr txBox="1">
            <a:spLocks/>
          </p:cNvSpPr>
          <p:nvPr/>
        </p:nvSpPr>
        <p:spPr>
          <a:xfrm rot="588432">
            <a:off x="7432784" y="2498951"/>
            <a:ext cx="1394967" cy="592934"/>
          </a:xfrm>
          <a:prstGeom prst="rect">
            <a:avLst/>
          </a:prstGeom>
          <a:solidFill>
            <a:schemeClr val="bg1"/>
          </a:solidFill>
          <a:ln>
            <a:solidFill>
              <a:srgbClr val="0070C0"/>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b="1" dirty="0" smtClean="0">
                <a:effectLst>
                  <a:outerShdw blurRad="38100" dist="38100" dir="2700000" algn="tl">
                    <a:srgbClr val="000000">
                      <a:alpha val="43137"/>
                    </a:srgbClr>
                  </a:outerShdw>
                </a:effectLst>
              </a:rPr>
              <a:t>Passion for Teaching</a:t>
            </a:r>
          </a:p>
        </p:txBody>
      </p:sp>
      <p:sp>
        <p:nvSpPr>
          <p:cNvPr id="22" name="Content Placeholder 2"/>
          <p:cNvSpPr txBox="1">
            <a:spLocks/>
          </p:cNvSpPr>
          <p:nvPr/>
        </p:nvSpPr>
        <p:spPr>
          <a:xfrm rot="21107187">
            <a:off x="4920798" y="3965219"/>
            <a:ext cx="1562844" cy="651756"/>
          </a:xfrm>
          <a:prstGeom prst="rect">
            <a:avLst/>
          </a:prstGeom>
          <a:solidFill>
            <a:schemeClr val="bg1"/>
          </a:solidFill>
          <a:ln>
            <a:solidFill>
              <a:srgbClr val="0070C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b="1" dirty="0" smtClean="0">
                <a:effectLst>
                  <a:outerShdw blurRad="38100" dist="38100" dir="2700000" algn="tl">
                    <a:srgbClr val="000000">
                      <a:alpha val="43137"/>
                    </a:srgbClr>
                  </a:outerShdw>
                </a:effectLst>
              </a:rPr>
              <a:t>Commitment</a:t>
            </a:r>
          </a:p>
        </p:txBody>
      </p:sp>
      <p:sp>
        <p:nvSpPr>
          <p:cNvPr id="23" name="Content Placeholder 2"/>
          <p:cNvSpPr txBox="1">
            <a:spLocks/>
          </p:cNvSpPr>
          <p:nvPr/>
        </p:nvSpPr>
        <p:spPr>
          <a:xfrm rot="20738386">
            <a:off x="7429663" y="3630823"/>
            <a:ext cx="1394967" cy="592934"/>
          </a:xfrm>
          <a:prstGeom prst="rect">
            <a:avLst/>
          </a:prstGeom>
          <a:solidFill>
            <a:schemeClr val="bg1"/>
          </a:solidFill>
          <a:ln>
            <a:solidFill>
              <a:srgbClr val="0070C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b="1" dirty="0" smtClean="0">
                <a:effectLst>
                  <a:outerShdw blurRad="38100" dist="38100" dir="2700000" algn="tl">
                    <a:srgbClr val="000000">
                      <a:alpha val="43137"/>
                    </a:srgbClr>
                  </a:outerShdw>
                </a:effectLst>
              </a:rPr>
              <a:t>Enthusiasm</a:t>
            </a:r>
          </a:p>
        </p:txBody>
      </p:sp>
      <p:sp>
        <p:nvSpPr>
          <p:cNvPr id="24" name="Content Placeholder 2"/>
          <p:cNvSpPr txBox="1">
            <a:spLocks/>
          </p:cNvSpPr>
          <p:nvPr/>
        </p:nvSpPr>
        <p:spPr>
          <a:xfrm rot="20738386">
            <a:off x="4916126" y="2713499"/>
            <a:ext cx="1394967" cy="592934"/>
          </a:xfrm>
          <a:prstGeom prst="rect">
            <a:avLst/>
          </a:prstGeom>
          <a:solidFill>
            <a:schemeClr val="bg1"/>
          </a:solidFill>
          <a:ln>
            <a:solidFill>
              <a:srgbClr val="0070C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b="1" dirty="0" smtClean="0">
                <a:effectLst>
                  <a:outerShdw blurRad="38100" dist="38100" dir="2700000" algn="tl">
                    <a:srgbClr val="000000">
                      <a:alpha val="43137"/>
                    </a:srgbClr>
                  </a:outerShdw>
                </a:effectLst>
              </a:rPr>
              <a:t>Capability</a:t>
            </a:r>
          </a:p>
        </p:txBody>
      </p:sp>
    </p:spTree>
    <p:extLst>
      <p:ext uri="{BB962C8B-B14F-4D97-AF65-F5344CB8AC3E}">
        <p14:creationId xmlns:p14="http://schemas.microsoft.com/office/powerpoint/2010/main" val="352719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animBg="1"/>
      <p:bldP spid="19" grpId="0" animBg="1"/>
      <p:bldP spid="20" grpId="0" animBg="1"/>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lh6.ggpht.com/-C_xwqI1MR9w/ShVY093xKMI/AAAAAAAAHH8/y2aKKOtzvYg/s346/Fotolia_11720159_XS.jpg"/>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365998" y="-19050"/>
            <a:ext cx="1778001" cy="2000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3810000" cy="1143000"/>
          </a:xfrm>
        </p:spPr>
        <p:txBody>
          <a:bodyPr/>
          <a:lstStyle/>
          <a:p>
            <a:pPr algn="l"/>
            <a:r>
              <a:rPr lang="en-US" b="1" dirty="0" smtClean="0">
                <a:solidFill>
                  <a:schemeClr val="tx2"/>
                </a:solidFill>
              </a:rPr>
              <a:t>Today’s Targets </a:t>
            </a:r>
            <a:endParaRPr lang="en-US" b="1" dirty="0">
              <a:solidFill>
                <a:schemeClr val="tx2"/>
              </a:solidFill>
            </a:endParaRPr>
          </a:p>
        </p:txBody>
      </p:sp>
      <p:sp>
        <p:nvSpPr>
          <p:cNvPr id="3" name="Content Placeholder 2"/>
          <p:cNvSpPr>
            <a:spLocks noGrp="1"/>
          </p:cNvSpPr>
          <p:nvPr>
            <p:ph idx="1"/>
          </p:nvPr>
        </p:nvSpPr>
        <p:spPr>
          <a:xfrm>
            <a:off x="228600" y="1600200"/>
            <a:ext cx="8229600" cy="5029200"/>
          </a:xfrm>
        </p:spPr>
        <p:txBody>
          <a:bodyPr>
            <a:normAutofit lnSpcReduction="10000"/>
          </a:bodyPr>
          <a:lstStyle/>
          <a:p>
            <a:pPr>
              <a:buFont typeface="Wingdings" pitchFamily="2" charset="2"/>
              <a:buChar char="ü"/>
            </a:pPr>
            <a:r>
              <a:rPr lang="en-US" dirty="0" smtClean="0"/>
              <a:t>I can connect the KDE strategic plan priorities to our schools’ / district’s vision and goals.</a:t>
            </a:r>
          </a:p>
          <a:p>
            <a:pPr>
              <a:buFont typeface="Wingdings" pitchFamily="2" charset="2"/>
              <a:buChar char="ü"/>
            </a:pPr>
            <a:r>
              <a:rPr lang="en-US" dirty="0" smtClean="0"/>
              <a:t>I can recognize rigorous implementation of The Common Core through the use of the Literacy Design Collaborative (LDC) and Math Design Collaborative (MDC) instructional tools.</a:t>
            </a:r>
          </a:p>
          <a:p>
            <a:pPr>
              <a:buFont typeface="Wingdings" pitchFamily="2" charset="2"/>
              <a:buChar char="ü"/>
            </a:pPr>
            <a:r>
              <a:rPr lang="en-US" dirty="0" smtClean="0"/>
              <a:t>I can apply the Framework for Teaching to identify and support effective teaching practices.</a:t>
            </a:r>
            <a:endParaRPr lang="en-US" dirty="0"/>
          </a:p>
        </p:txBody>
      </p:sp>
    </p:spTree>
    <p:extLst>
      <p:ext uri="{BB962C8B-B14F-4D97-AF65-F5344CB8AC3E}">
        <p14:creationId xmlns:p14="http://schemas.microsoft.com/office/powerpoint/2010/main" val="153441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2139</TotalTime>
  <Words>2558</Words>
  <Application>Microsoft Office PowerPoint</Application>
  <PresentationFormat>On-screen Show (4:3)</PresentationFormat>
  <Paragraphs>321</Paragraphs>
  <Slides>41</Slides>
  <Notes>41</Notes>
  <HiddenSlides>1</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Slide removed reduce file size</vt:lpstr>
      <vt:lpstr>Aesop’s Fable The Goose That Laid the Golden Eggs</vt:lpstr>
      <vt:lpstr>Video Removed to reduce file size</vt:lpstr>
      <vt:lpstr>PowerPoint Presentation</vt:lpstr>
      <vt:lpstr>Slide removed reduce file size</vt:lpstr>
      <vt:lpstr>PowerPoint Presentation</vt:lpstr>
      <vt:lpstr>PowerPoint Presentation</vt:lpstr>
      <vt:lpstr>Today’s Targets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Zeroing in on 3C</vt:lpstr>
      <vt:lpstr>Engaging Students in Learning What is Accomplished?</vt:lpstr>
      <vt:lpstr>Slide removed reduce file size</vt:lpstr>
      <vt:lpstr>What is Engagement? What stands out in 3C?</vt:lpstr>
      <vt:lpstr>Zeroing in on 3C</vt:lpstr>
      <vt:lpstr>PowerPoint Presentation</vt:lpstr>
      <vt:lpstr>Instructional Tools with High Levels of Student Engagement</vt:lpstr>
      <vt:lpstr>The British Industrial Revolution</vt:lpstr>
      <vt:lpstr>In the videoed lesson, instruction was built around the following question:</vt:lpstr>
      <vt:lpstr>Let’s use analyze the instruction in this LDC clip using 3C  as the look-for lens</vt:lpstr>
      <vt:lpstr>Let’s use analyze the instruction in this MDC clip using 3C  as the look-for lens</vt:lpstr>
      <vt:lpstr>PGES &amp; Integration  Sites Share Out</vt:lpstr>
      <vt:lpstr>Now … let’s think beyond to other components within the Framework</vt:lpstr>
      <vt:lpstr>PowerPoint Presentation</vt:lpstr>
      <vt:lpstr>Before Next Time</vt:lpstr>
      <vt:lpstr>Make a visit</vt:lpstr>
      <vt:lpstr>Where To Learn More</vt:lpstr>
      <vt:lpstr>You can capture this QR code</vt:lpstr>
      <vt:lpstr>Email resource - If you have questions about  the field test</vt:lpstr>
    </vt:vector>
  </TitlesOfParts>
  <Company>Kentucky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Observation (ISLN)</dc:title>
  <dc:creator>rwoosley</dc:creator>
  <cp:lastModifiedBy>Renee' Yates</cp:lastModifiedBy>
  <cp:revision>334</cp:revision>
  <dcterms:created xsi:type="dcterms:W3CDTF">2012-10-16T13:49:39Z</dcterms:created>
  <dcterms:modified xsi:type="dcterms:W3CDTF">2012-11-14T12:06:24Z</dcterms:modified>
</cp:coreProperties>
</file>