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hola Clarke" initials="N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04T14:14:41.609" idx="1">
    <p:pos x="3243" y="629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339E79-65D8-4D3B-B0A1-0FEC3C4F986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58A049-AFB4-48A0-968C-2BDCBF9D743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ollegeready.gatesfoundation.org/Learning/MathDesignCollaborativ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ollegeready.gatesfoundation.org/Learning/MathDesignCollaborat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intensity="7"/>
                    </a14:imgEffect>
                    <a14:imgEffect>
                      <a14:sharpenSoften amoun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</a:rPr>
              <a:t>Math Design Collaborative</a:t>
            </a:r>
            <a:endParaRPr lang="en-US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Middle Grades</a:t>
            </a:r>
            <a:endParaRPr lang="en-US" sz="5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96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 Help!</a:t>
            </a:r>
          </a:p>
          <a:p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See the Growth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4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your FALs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hlinkClick r:id="rId2"/>
              </a:rPr>
              <a:t>http://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/>
              </a:rPr>
              <a:t>collegeready.gatesfoundation.org/Learning/MathDesignCollaborative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Leading Others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3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Formative Assessment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Where are the Lessons?</a:t>
            </a:r>
          </a:p>
          <a:p>
            <a:pPr lvl="1"/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map.mathshell.org</a:t>
            </a:r>
            <a:endParaRPr lang="en-US" sz="32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570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 Help!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Assessing Student Responses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Grouping Students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Creating Feedback Questions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6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Whole Class Discussion</a:t>
            </a:r>
          </a:p>
          <a:p>
            <a:pPr lvl="1"/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Not the time to teach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2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100"/>
          </a:xfrm>
        </p:spPr>
        <p:txBody>
          <a:bodyPr>
            <a:normAutofit fontScale="90000"/>
          </a:bodyPr>
          <a:lstStyle/>
          <a:p>
            <a:r>
              <a:rPr lang="en-GB" altLang="en-US" smtClean="0">
                <a:latin typeface="Rockwell" pitchFamily="18" charset="0"/>
                <a:ea typeface="ＭＳ Ｐゴシック" pitchFamily="34" charset="-128"/>
              </a:rPr>
              <a:t>Temperature Changes</a:t>
            </a:r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898989"/>
                </a:solidFill>
              </a:rPr>
              <a:t>P-</a:t>
            </a:r>
            <a:fld id="{C94DA3E4-C98F-4F26-8A53-5DA187CDD362}" type="slidenum">
              <a:rPr lang="en-US" altLang="en-US" sz="8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800">
              <a:solidFill>
                <a:srgbClr val="89898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143000"/>
            <a:ext cx="2184400" cy="1701800"/>
          </a:xfrm>
          <a:prstGeom prst="rect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chemeClr val="tx2"/>
                </a:solidFill>
              </a:rPr>
              <a:t>London</a:t>
            </a:r>
          </a:p>
          <a:p>
            <a:pPr algn="ctr" eaLnBrk="1" hangingPunct="1"/>
            <a:r>
              <a:rPr lang="en-US" altLang="en-US" sz="3200" b="1">
                <a:solidFill>
                  <a:schemeClr val="tx2"/>
                </a:solidFill>
              </a:rPr>
              <a:t>+13°C</a:t>
            </a:r>
          </a:p>
        </p:txBody>
      </p:sp>
      <p:sp>
        <p:nvSpPr>
          <p:cNvPr id="5" name="Rectangle 4"/>
          <p:cNvSpPr/>
          <p:nvPr/>
        </p:nvSpPr>
        <p:spPr>
          <a:xfrm>
            <a:off x="6540500" y="1143000"/>
            <a:ext cx="2184400" cy="1701800"/>
          </a:xfrm>
          <a:prstGeom prst="rect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chemeClr val="tx2"/>
                </a:solidFill>
              </a:rPr>
              <a:t>Beijing</a:t>
            </a:r>
          </a:p>
          <a:p>
            <a:pPr algn="ctr" eaLnBrk="1" hangingPunct="1"/>
            <a:r>
              <a:rPr lang="en-US" altLang="en-US" sz="3200" b="1">
                <a:solidFill>
                  <a:srgbClr val="710E0E"/>
                </a:solidFill>
                <a:latin typeface="Times New Roman" pitchFamily="18" charset="0"/>
              </a:rPr>
              <a:t>−</a:t>
            </a:r>
            <a:r>
              <a:rPr lang="en-US" altLang="en-US" sz="3200" b="1">
                <a:solidFill>
                  <a:schemeClr val="tx2"/>
                </a:solidFill>
              </a:rPr>
              <a:t>5°C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259263"/>
            <a:ext cx="2184400" cy="1701800"/>
          </a:xfrm>
          <a:prstGeom prst="rect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3200" b="1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en-US" sz="3200" b="1">
                <a:solidFill>
                  <a:schemeClr val="tx2"/>
                </a:solidFill>
              </a:rPr>
              <a:t>Paris</a:t>
            </a:r>
          </a:p>
          <a:p>
            <a:pPr algn="ctr" eaLnBrk="1" hangingPunct="1"/>
            <a:r>
              <a:rPr lang="en-US" altLang="en-US" sz="3200" b="1">
                <a:solidFill>
                  <a:srgbClr val="710E0E"/>
                </a:solidFill>
              </a:rPr>
              <a:t>+</a:t>
            </a:r>
            <a:r>
              <a:rPr lang="en-US" altLang="en-US" sz="3200" b="1">
                <a:solidFill>
                  <a:schemeClr val="tx2"/>
                </a:solidFill>
              </a:rPr>
              <a:t>22°C</a:t>
            </a:r>
          </a:p>
          <a:p>
            <a:pPr algn="ctr" eaLnBrk="1" hangingPunct="1"/>
            <a:endParaRPr lang="en-US" altLang="en-US" sz="3200" b="1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40500" y="4259263"/>
            <a:ext cx="2184400" cy="1701800"/>
          </a:xfrm>
          <a:prstGeom prst="rect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chemeClr val="tx2"/>
                </a:solidFill>
              </a:rPr>
              <a:t>Vancouver</a:t>
            </a:r>
          </a:p>
          <a:p>
            <a:pPr algn="ctr" eaLnBrk="1" hangingPunct="1"/>
            <a:r>
              <a:rPr lang="en-US" altLang="en-US" sz="3200" b="1">
                <a:solidFill>
                  <a:srgbClr val="710E0E"/>
                </a:solidFill>
              </a:rPr>
              <a:t>−</a:t>
            </a:r>
            <a:r>
              <a:rPr lang="en-US" altLang="en-US" sz="3200" b="1">
                <a:solidFill>
                  <a:schemeClr val="tx2"/>
                </a:solidFill>
              </a:rPr>
              <a:t>11°C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238500" y="1143000"/>
            <a:ext cx="3111500" cy="1701800"/>
          </a:xfrm>
          <a:prstGeom prst="rightArrow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2908300" y="4271963"/>
            <a:ext cx="3441700" cy="1701800"/>
          </a:xfrm>
          <a:prstGeom prst="leftArrow">
            <a:avLst/>
          </a:prstGeom>
          <a:solidFill>
            <a:srgbClr val="FFFFFF"/>
          </a:solidFill>
          <a:ln w="222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Monitor Progress</a:t>
            </a:r>
          </a:p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Ask Questions</a:t>
            </a:r>
          </a:p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Take Notes 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100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latin typeface="Rockwell" pitchFamily="18" charset="0"/>
                <a:ea typeface="ＭＳ Ｐゴシック" pitchFamily="34" charset="-128"/>
              </a:rPr>
              <a:t>Instructions for Working Together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958850"/>
            <a:ext cx="8229600" cy="4964113"/>
          </a:xfrm>
        </p:spPr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US" altLang="en-US" sz="2400" b="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Take turns to place cards.</a:t>
            </a:r>
          </a:p>
          <a:p>
            <a:pPr marL="457200" indent="-457200">
              <a:buFont typeface="Arial" pitchFamily="34" charset="0"/>
              <a:buAutoNum type="arabicPeriod"/>
            </a:pPr>
            <a:endParaRPr lang="en-US" altLang="en-US" sz="2400" b="0" dirty="0" smtClean="0">
              <a:solidFill>
                <a:schemeClr val="bg1">
                  <a:lumMod val="95000"/>
                  <a:lumOff val="5000"/>
                </a:schemeClr>
              </a:solidFill>
              <a:ea typeface="ＭＳ Ｐゴシック" pitchFamily="34" charset="-128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en-US" sz="2400" b="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When it is your turn, connect two</a:t>
            </a:r>
            <a:r>
              <a:rPr lang="en-US" altLang="en-US" sz="2400" b="0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 City Temperature </a:t>
            </a:r>
            <a:r>
              <a:rPr lang="en-US" altLang="en-US" sz="2400" b="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cards using a </a:t>
            </a:r>
            <a:r>
              <a:rPr lang="en-US" altLang="en-US" sz="2400" b="0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Changes in Temperature </a:t>
            </a:r>
            <a:r>
              <a:rPr lang="en-US" altLang="en-US" sz="2400" b="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arrow</a:t>
            </a:r>
            <a:r>
              <a:rPr lang="en-US" altLang="en-US" sz="2400" b="0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 card</a:t>
            </a:r>
            <a:r>
              <a:rPr lang="en-US" altLang="en-US" sz="2400" b="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.</a:t>
            </a:r>
            <a:endParaRPr lang="en-GB" altLang="en-US" sz="2400" b="0" dirty="0" smtClean="0">
              <a:solidFill>
                <a:schemeClr val="bg1">
                  <a:lumMod val="95000"/>
                  <a:lumOff val="5000"/>
                </a:schemeClr>
              </a:solidFill>
              <a:ea typeface="ＭＳ Ｐゴシック" pitchFamily="34" charset="-128"/>
            </a:endParaRPr>
          </a:p>
          <a:p>
            <a:pPr marL="857250" lvl="1" indent="-457200"/>
            <a:r>
              <a:rPr lang="en-US" alt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Figure out any missing temperatures. </a:t>
            </a:r>
          </a:p>
          <a:p>
            <a:pPr marL="857250" lvl="1" indent="-457200"/>
            <a:r>
              <a:rPr lang="en-US" alt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Explain your calculations.</a:t>
            </a:r>
          </a:p>
          <a:p>
            <a:pPr marL="857250" lvl="1" indent="-457200"/>
            <a:endParaRPr lang="en-US" altLang="en-US" sz="900" dirty="0" smtClean="0">
              <a:solidFill>
                <a:schemeClr val="bg1">
                  <a:lumMod val="95000"/>
                  <a:lumOff val="5000"/>
                </a:schemeClr>
              </a:solidFill>
              <a:ea typeface="ＭＳ Ｐゴシック" pitchFamily="34" charset="-128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en-US" sz="2400" b="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If others in your group disagree, they should explain why. Then figure out the answer together.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en-US" sz="2400" b="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When you have reached an agreement, write your solution in the box on the card</a:t>
            </a:r>
            <a:r>
              <a:rPr lang="en-US" altLang="en-US" b="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.</a:t>
            </a:r>
            <a:endParaRPr lang="en-GB" altLang="en-US" b="0" dirty="0" smtClean="0">
              <a:solidFill>
                <a:schemeClr val="bg1">
                  <a:lumMod val="95000"/>
                  <a:lumOff val="5000"/>
                </a:schemeClr>
              </a:solidFill>
              <a:ea typeface="ＭＳ Ｐゴシック" pitchFamily="34" charset="-128"/>
            </a:endParaRPr>
          </a:p>
          <a:p>
            <a:pPr marL="457200" indent="-457200"/>
            <a:endParaRPr lang="en-US" altLang="en-US" sz="2000" b="0" dirty="0" smtClean="0">
              <a:ea typeface="ＭＳ Ｐゴシック" pitchFamily="34" charset="-128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898989"/>
                </a:solidFill>
              </a:rPr>
              <a:t>P-</a:t>
            </a:r>
            <a:fld id="{65F61604-438D-4A01-B57A-03EE1D6E6514}" type="slidenum">
              <a:rPr lang="en-US" altLang="en-US" sz="8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8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0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Sharing Posters</a:t>
            </a:r>
          </a:p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Whole Class Discussion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836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100"/>
          </a:xfrm>
        </p:spPr>
        <p:txBody>
          <a:bodyPr>
            <a:normAutofit fontScale="90000"/>
          </a:bodyPr>
          <a:lstStyle/>
          <a:p>
            <a:r>
              <a:rPr lang="en-GB" altLang="en-US" smtClean="0">
                <a:latin typeface="Rockwell" pitchFamily="18" charset="0"/>
                <a:ea typeface="ＭＳ Ｐゴシック" pitchFamily="34" charset="-128"/>
              </a:rPr>
              <a:t>More Temperature Changes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898989"/>
                </a:solidFill>
              </a:rPr>
              <a:t>P-</a:t>
            </a:r>
            <a:fld id="{7367B7F2-C83B-418B-9FD0-1D0291AC927D}" type="slidenum">
              <a:rPr lang="en-US" altLang="en-US" sz="8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sz="800">
              <a:solidFill>
                <a:srgbClr val="89898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143000"/>
            <a:ext cx="1943100" cy="1447800"/>
          </a:xfrm>
          <a:prstGeom prst="rect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000000"/>
                </a:solidFill>
              </a:rPr>
              <a:t>London</a:t>
            </a:r>
          </a:p>
          <a:p>
            <a:pPr algn="ctr" eaLnBrk="1" hangingPunct="1"/>
            <a:r>
              <a:rPr lang="en-US" altLang="en-US" sz="3200" b="1">
                <a:solidFill>
                  <a:srgbClr val="000000"/>
                </a:solidFill>
              </a:rPr>
              <a:t>+8°C</a:t>
            </a:r>
          </a:p>
        </p:txBody>
      </p:sp>
      <p:sp>
        <p:nvSpPr>
          <p:cNvPr id="5" name="Rectangle 4"/>
          <p:cNvSpPr/>
          <p:nvPr/>
        </p:nvSpPr>
        <p:spPr>
          <a:xfrm>
            <a:off x="6743700" y="1143000"/>
            <a:ext cx="1943100" cy="1447800"/>
          </a:xfrm>
          <a:prstGeom prst="rect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74400"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Madrid</a:t>
            </a:r>
          </a:p>
          <a:p>
            <a:pPr algn="ctr">
              <a:defRPr/>
            </a:pPr>
            <a:endParaRPr lang="en-US" sz="1400" b="1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endParaRPr lang="en-US" sz="1400" b="1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en-US" sz="1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_ _ _ _ _ _ _ _ _ _ _ </a:t>
            </a:r>
          </a:p>
          <a:p>
            <a:pPr algn="ctr">
              <a:defRPr/>
            </a:pPr>
            <a:endParaRPr lang="en-US" sz="3200" b="1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641600" y="1143000"/>
            <a:ext cx="3937000" cy="1447800"/>
          </a:xfrm>
          <a:prstGeom prst="rightArrow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endParaRPr lang="en-US" altLang="en-US" sz="2000" b="1">
              <a:solidFill>
                <a:schemeClr val="tx2"/>
              </a:solidFill>
            </a:endParaRPr>
          </a:p>
          <a:p>
            <a:pPr algn="r" eaLnBrk="1" hangingPunct="1"/>
            <a:r>
              <a:rPr lang="en-US" altLang="en-US" sz="3200" b="1">
                <a:solidFill>
                  <a:schemeClr val="tx2"/>
                </a:solidFill>
              </a:rPr>
              <a:t>+7°C</a:t>
            </a:r>
          </a:p>
          <a:p>
            <a:pPr algn="ctr" eaLnBrk="1" hangingPunct="1"/>
            <a:endParaRPr lang="en-US" alt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641600" y="2946400"/>
            <a:ext cx="3949700" cy="1447800"/>
          </a:xfrm>
          <a:prstGeom prst="rightArrow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endParaRPr lang="en-US" altLang="en-US" sz="2000" b="1">
              <a:solidFill>
                <a:schemeClr val="tx2"/>
              </a:solidFill>
            </a:endParaRPr>
          </a:p>
          <a:p>
            <a:pPr algn="r" eaLnBrk="1" hangingPunct="1"/>
            <a:r>
              <a:rPr lang="en-US" altLang="en-US" sz="3200" b="1">
                <a:solidFill>
                  <a:srgbClr val="710E0E"/>
                </a:solidFill>
              </a:rPr>
              <a:t>−12°C</a:t>
            </a:r>
          </a:p>
          <a:p>
            <a:pPr algn="ctr" eaLnBrk="1" hangingPunct="1"/>
            <a:endParaRPr lang="en-US" alt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895600"/>
            <a:ext cx="1943100" cy="1447800"/>
          </a:xfrm>
          <a:prstGeom prst="rect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95600" anchor="ctr"/>
          <a:lstStyle/>
          <a:p>
            <a:pPr algn="ctr">
              <a:defRPr/>
            </a:pPr>
            <a:r>
              <a:rPr lang="en-US" sz="32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Berlin</a:t>
            </a:r>
            <a:endParaRPr lang="en-US" sz="1400" b="1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endParaRPr lang="en-US" sz="1400" b="1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endParaRPr lang="en-US" sz="1400" b="1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en-US" sz="1400" b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_ _ _ _ _ _ _ _ _ _ _ </a:t>
            </a:r>
          </a:p>
          <a:p>
            <a:pPr algn="ctr">
              <a:defRPr/>
            </a:pPr>
            <a:endParaRPr lang="en-US" sz="3200" b="1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endParaRPr lang="en-US" sz="3200" b="1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1800" y="2959100"/>
            <a:ext cx="1943100" cy="1447800"/>
          </a:xfrm>
          <a:prstGeom prst="rect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3200" b="1">
              <a:solidFill>
                <a:srgbClr val="000000"/>
              </a:solidFill>
            </a:endParaRPr>
          </a:p>
          <a:p>
            <a:pPr algn="ctr" eaLnBrk="1" hangingPunct="1"/>
            <a:endParaRPr lang="en-US" altLang="en-US" sz="3200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en-US" sz="3200" b="1">
                <a:solidFill>
                  <a:srgbClr val="000000"/>
                </a:solidFill>
              </a:rPr>
              <a:t>Tromso</a:t>
            </a:r>
          </a:p>
          <a:p>
            <a:pPr algn="ctr" eaLnBrk="1" hangingPunct="1"/>
            <a:r>
              <a:rPr lang="en-US" altLang="en-US" sz="3200" b="1" i="1"/>
              <a:t>−</a:t>
            </a:r>
            <a:r>
              <a:rPr lang="en-US" altLang="en-US" sz="3200" b="1"/>
              <a:t>7°C</a:t>
            </a:r>
          </a:p>
          <a:p>
            <a:pPr algn="ctr" eaLnBrk="1" hangingPunct="1"/>
            <a:endParaRPr lang="en-US" altLang="en-US" sz="3200" b="1"/>
          </a:p>
          <a:p>
            <a:pPr algn="ctr" eaLnBrk="1" hangingPunct="1"/>
            <a:endParaRPr lang="en-US" altLang="en-US" sz="3200" b="1"/>
          </a:p>
        </p:txBody>
      </p:sp>
      <p:sp>
        <p:nvSpPr>
          <p:cNvPr id="18" name="Rectangle 17"/>
          <p:cNvSpPr/>
          <p:nvPr/>
        </p:nvSpPr>
        <p:spPr>
          <a:xfrm>
            <a:off x="457200" y="4622800"/>
            <a:ext cx="1943100" cy="1447800"/>
          </a:xfrm>
          <a:prstGeom prst="rect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956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000000"/>
                </a:solidFill>
              </a:rPr>
              <a:t>Tromso</a:t>
            </a:r>
          </a:p>
          <a:p>
            <a:pPr algn="ctr" eaLnBrk="1" hangingPunct="1"/>
            <a:r>
              <a:rPr lang="en-US" altLang="en-US" sz="3200" b="1" i="1"/>
              <a:t>−</a:t>
            </a:r>
            <a:r>
              <a:rPr lang="en-US" altLang="en-US" sz="3200" b="1"/>
              <a:t>7°C</a:t>
            </a:r>
          </a:p>
          <a:p>
            <a:pPr algn="ctr" eaLnBrk="1" hangingPunct="1"/>
            <a:endParaRPr lang="en-US" altLang="en-US" sz="3200" b="1">
              <a:solidFill>
                <a:srgbClr val="000000"/>
              </a:solidFill>
            </a:endParaRPr>
          </a:p>
          <a:p>
            <a:pPr algn="ctr" eaLnBrk="1" hangingPunct="1"/>
            <a:endParaRPr lang="en-US" altLang="en-US" sz="3200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81800" y="4622800"/>
            <a:ext cx="1943100" cy="1447800"/>
          </a:xfrm>
          <a:prstGeom prst="rect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3200" b="1">
              <a:solidFill>
                <a:srgbClr val="000000"/>
              </a:solidFill>
            </a:endParaRPr>
          </a:p>
          <a:p>
            <a:pPr algn="ctr" eaLnBrk="1" hangingPunct="1"/>
            <a:endParaRPr lang="en-US" altLang="en-US" sz="3200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en-US" sz="3200" b="1">
                <a:solidFill>
                  <a:srgbClr val="000000"/>
                </a:solidFill>
              </a:rPr>
              <a:t>London</a:t>
            </a:r>
          </a:p>
          <a:p>
            <a:pPr algn="ctr" eaLnBrk="1" hangingPunct="1"/>
            <a:r>
              <a:rPr lang="en-US" altLang="en-US" sz="3200" b="1" i="1"/>
              <a:t>+</a:t>
            </a:r>
            <a:r>
              <a:rPr lang="en-US" altLang="en-US" sz="3200" b="1"/>
              <a:t>8°C</a:t>
            </a:r>
          </a:p>
          <a:p>
            <a:pPr algn="ctr" eaLnBrk="1" hangingPunct="1"/>
            <a:endParaRPr lang="en-US" altLang="en-US" sz="3200" b="1"/>
          </a:p>
          <a:p>
            <a:pPr algn="ctr" eaLnBrk="1" hangingPunct="1"/>
            <a:endParaRPr lang="en-US" altLang="en-US" sz="3200" b="1"/>
          </a:p>
        </p:txBody>
      </p:sp>
      <p:sp>
        <p:nvSpPr>
          <p:cNvPr id="20" name="Right Arrow 19"/>
          <p:cNvSpPr/>
          <p:nvPr/>
        </p:nvSpPr>
        <p:spPr>
          <a:xfrm>
            <a:off x="2641600" y="4648200"/>
            <a:ext cx="3949700" cy="1447800"/>
          </a:xfrm>
          <a:prstGeom prst="rightArrow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n-US" sz="2000" b="1">
              <a:solidFill>
                <a:schemeClr val="tx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en-US" sz="1400" b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_ _ _ _ _ _ _ _ _ _ _ _ _ _ _ _ _ _ _ _</a:t>
            </a:r>
          </a:p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24800" y="19685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76400" y="3700463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13400" y="50800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3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225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Math Design Collaborative</vt:lpstr>
      <vt:lpstr>Formative Assessment Lesson</vt:lpstr>
      <vt:lpstr>Pre Assessment</vt:lpstr>
      <vt:lpstr>Introduction</vt:lpstr>
      <vt:lpstr>Temperature Changes</vt:lpstr>
      <vt:lpstr>Collaborative Work</vt:lpstr>
      <vt:lpstr>Instructions for Working Together</vt:lpstr>
      <vt:lpstr>Wrapping up!</vt:lpstr>
      <vt:lpstr>More Temperature Changes</vt:lpstr>
      <vt:lpstr>Post Assessment</vt:lpstr>
      <vt:lpstr>Placing your FALs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Design Collaborative</dc:title>
  <dc:creator>Plank, Melissa</dc:creator>
  <cp:lastModifiedBy>Renee' Yates</cp:lastModifiedBy>
  <cp:revision>2</cp:revision>
  <dcterms:created xsi:type="dcterms:W3CDTF">2013-12-04T12:03:43Z</dcterms:created>
  <dcterms:modified xsi:type="dcterms:W3CDTF">2013-12-09T17:23:08Z</dcterms:modified>
</cp:coreProperties>
</file>